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2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31.xml" ContentType="application/vnd.ms-office.chartcolorstyle+xml"/>
  <Override PartName="/ppt/charts/style31.xml" ContentType="application/vnd.ms-office.chartstyle+xml"/>
  <Override PartName="/ppt/charts/colors32.xml" ContentType="application/vnd.ms-office.chartcolorstyle+xml"/>
  <Override PartName="/ppt/charts/style32.xml" ContentType="application/vnd.ms-office.chartstyle+xml"/>
  <Override PartName="/ppt/charts/colors33.xml" ContentType="application/vnd.ms-office.chartcolorstyle+xml"/>
  <Override PartName="/ppt/charts/style33.xml" ContentType="application/vnd.ms-office.chartstyle+xml"/>
  <Override PartName="/ppt/charts/colors34.xml" ContentType="application/vnd.ms-office.chartcolorstyle+xml"/>
  <Override PartName="/ppt/charts/style34.xml" ContentType="application/vnd.ms-office.chartstyle+xml"/>
  <Override PartName="/ppt/charts/colors35.xml" ContentType="application/vnd.ms-office.chartcolorstyle+xml"/>
  <Override PartName="/ppt/charts/style35.xml" ContentType="application/vnd.ms-office.chartstyle+xml"/>
  <Override PartName="/ppt/charts/colors36.xml" ContentType="application/vnd.ms-office.chartcolorstyle+xml"/>
  <Override PartName="/ppt/charts/style3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625" r:id="rId2"/>
    <p:sldId id="658" r:id="rId3"/>
    <p:sldId id="630" r:id="rId4"/>
    <p:sldId id="652" r:id="rId5"/>
    <p:sldId id="631" r:id="rId6"/>
    <p:sldId id="653" r:id="rId7"/>
    <p:sldId id="649" r:id="rId8"/>
    <p:sldId id="654" r:id="rId9"/>
    <p:sldId id="632" r:id="rId10"/>
    <p:sldId id="659" r:id="rId11"/>
    <p:sldId id="634" r:id="rId12"/>
    <p:sldId id="655" r:id="rId13"/>
    <p:sldId id="635" r:id="rId14"/>
    <p:sldId id="656" r:id="rId15"/>
    <p:sldId id="636" r:id="rId16"/>
    <p:sldId id="657" r:id="rId17"/>
    <p:sldId id="637" r:id="rId18"/>
    <p:sldId id="638" r:id="rId19"/>
    <p:sldId id="639" r:id="rId20"/>
    <p:sldId id="641" r:id="rId2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40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270" autoAdjust="0"/>
  </p:normalViewPr>
  <p:slideViewPr>
    <p:cSldViewPr>
      <p:cViewPr varScale="1">
        <p:scale>
          <a:sx n="68" d="100"/>
          <a:sy n="68" d="100"/>
        </p:scale>
        <p:origin x="-1644" y="-108"/>
      </p:cViewPr>
      <p:guideLst>
        <p:guide orient="horz" pos="2160"/>
        <p:guide pos="340"/>
        <p:guide pos="2880"/>
        <p:guide pos="5602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&#26666;&#24335;&#20250;&#31038;&#12501;&#12540;&#12487;&#12451;&#12477;&#12531;\Google%20&#12489;&#12521;&#12452;&#12502;\&#20840;&#31038;&#20849;&#26377;\foodison\84_&#22320;&#26041;&#21109;&#29983;\01.&#38745;&#23713;&#30476;\07.&#12450;&#12531;&#12465;&#12540;&#12488;\&#12450;&#12531;&#12465;&#12540;&#12488;&#38598;&#35336;\&#12450;&#12531;&#12465;&#12540;&#12488;&#38598;&#35336;&#29992;160827.xls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foodison\Desktop\&#12450;&#12531;&#12465;&#12540;&#12488;&#38598;&#35336;&#29992;16082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性別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3F-423B-8949-A7E4EE29C3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3F-423B-8949-A7E4EE29C3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3F-423B-8949-A7E4EE29C3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小売集計用!$C$21:$C$23</c:f>
              <c:strCache>
                <c:ptCount val="3"/>
                <c:pt idx="0">
                  <c:v>男性</c:v>
                </c:pt>
                <c:pt idx="1">
                  <c:v>女性</c:v>
                </c:pt>
                <c:pt idx="2">
                  <c:v>未回答</c:v>
                </c:pt>
              </c:strCache>
            </c:strRef>
          </c:cat>
          <c:val>
            <c:numRef>
              <c:f>小売集計用!$E$21:$E$23</c:f>
              <c:numCache>
                <c:formatCode>0_);[Red]\(0\)</c:formatCode>
                <c:ptCount val="3"/>
                <c:pt idx="0">
                  <c:v>429</c:v>
                </c:pt>
                <c:pt idx="1">
                  <c:v>1039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3F-423B-8949-A7E4EE29C34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職業</a:t>
            </a:r>
          </a:p>
        </c:rich>
      </c:tx>
      <c:layout>
        <c:manualLayout>
          <c:xMode val="edge"/>
          <c:yMode val="edge"/>
          <c:x val="0.50240266841644798"/>
          <c:y val="4.16666666666666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飲食集計用!$B$46:$B$55</c:f>
              <c:strCache>
                <c:ptCount val="10"/>
                <c:pt idx="0">
                  <c:v>会社員（正社員）</c:v>
                </c:pt>
                <c:pt idx="1">
                  <c:v>自営業</c:v>
                </c:pt>
                <c:pt idx="2">
                  <c:v>派遣・契約社員</c:v>
                </c:pt>
                <c:pt idx="3">
                  <c:v>公務員</c:v>
                </c:pt>
                <c:pt idx="4">
                  <c:v>学生</c:v>
                </c:pt>
                <c:pt idx="5">
                  <c:v>専業主婦</c:v>
                </c:pt>
                <c:pt idx="6">
                  <c:v>パート・アルバイト</c:v>
                </c:pt>
                <c:pt idx="7">
                  <c:v>無職</c:v>
                </c:pt>
                <c:pt idx="8">
                  <c:v>その他</c:v>
                </c:pt>
                <c:pt idx="9">
                  <c:v>未回答</c:v>
                </c:pt>
              </c:strCache>
            </c:strRef>
          </c:cat>
          <c:val>
            <c:numRef>
              <c:f>飲食集計用!$D$46:$D$55</c:f>
              <c:numCache>
                <c:formatCode>0_);[Red]\(0\)</c:formatCode>
                <c:ptCount val="10"/>
                <c:pt idx="0">
                  <c:v>813</c:v>
                </c:pt>
                <c:pt idx="1">
                  <c:v>107</c:v>
                </c:pt>
                <c:pt idx="2">
                  <c:v>48</c:v>
                </c:pt>
                <c:pt idx="3">
                  <c:v>71</c:v>
                </c:pt>
                <c:pt idx="4">
                  <c:v>142</c:v>
                </c:pt>
                <c:pt idx="5">
                  <c:v>138</c:v>
                </c:pt>
                <c:pt idx="6">
                  <c:v>110</c:v>
                </c:pt>
                <c:pt idx="7">
                  <c:v>36</c:v>
                </c:pt>
                <c:pt idx="8">
                  <c:v>15</c:v>
                </c:pt>
                <c:pt idx="9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C8-4E32-A3C5-E3F61FAC5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603904"/>
        <c:axId val="218605440"/>
      </c:barChart>
      <c:catAx>
        <c:axId val="21860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605440"/>
        <c:crosses val="autoZero"/>
        <c:auto val="1"/>
        <c:lblAlgn val="ctr"/>
        <c:lblOffset val="100"/>
        <c:noMultiLvlLbl val="0"/>
      </c:catAx>
      <c:valAx>
        <c:axId val="21860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60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ja-JP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1</a:t>
            </a:r>
            <a:r>
              <a:rPr lang="ja-JP" altLang="en-US"/>
              <a:t>）普段、どのような料理をよく食べますか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小売集計用!$I$78:$L$78</c:f>
              <c:strCache>
                <c:ptCount val="4"/>
                <c:pt idx="0">
                  <c:v>①和食</c:v>
                </c:pt>
                <c:pt idx="1">
                  <c:v>②洋食</c:v>
                </c:pt>
                <c:pt idx="2">
                  <c:v>③中華料理</c:v>
                </c:pt>
                <c:pt idx="3">
                  <c:v>④その他</c:v>
                </c:pt>
              </c:strCache>
            </c:strRef>
          </c:cat>
          <c:val>
            <c:numRef>
              <c:f>小売集計用!$I$79:$L$79</c:f>
              <c:numCache>
                <c:formatCode>0_);[Red]\(0\)</c:formatCode>
                <c:ptCount val="4"/>
                <c:pt idx="0">
                  <c:v>1336</c:v>
                </c:pt>
                <c:pt idx="1">
                  <c:v>545</c:v>
                </c:pt>
                <c:pt idx="2">
                  <c:v>293</c:v>
                </c:pt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30-49C8-A1A3-53454392C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8623360"/>
        <c:axId val="219047040"/>
      </c:barChart>
      <c:catAx>
        <c:axId val="218623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047040"/>
        <c:crosses val="autoZero"/>
        <c:auto val="1"/>
        <c:lblAlgn val="ctr"/>
        <c:lblOffset val="100"/>
        <c:noMultiLvlLbl val="0"/>
      </c:catAx>
      <c:valAx>
        <c:axId val="2190470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62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2</a:t>
            </a:r>
            <a:r>
              <a:rPr lang="ja-JP" altLang="en-US"/>
              <a:t>）どのようなときに、水産物を食べますか？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小売集計用!$N$78:$S$78</c:f>
              <c:strCache>
                <c:ptCount val="6"/>
                <c:pt idx="0">
                  <c:v>①朝ごはん</c:v>
                </c:pt>
                <c:pt idx="1">
                  <c:v>②昼ごはん</c:v>
                </c:pt>
                <c:pt idx="2">
                  <c:v>③夜ごはん</c:v>
                </c:pt>
                <c:pt idx="3">
                  <c:v>④特別はイベント時の食事</c:v>
                </c:pt>
                <c:pt idx="4">
                  <c:v>⑤食べない</c:v>
                </c:pt>
                <c:pt idx="5">
                  <c:v>⑥その他</c:v>
                </c:pt>
              </c:strCache>
            </c:strRef>
          </c:cat>
          <c:val>
            <c:numRef>
              <c:f>小売集計用!$N$79:$S$79</c:f>
              <c:numCache>
                <c:formatCode>0_);[Red]\(0\)</c:formatCode>
                <c:ptCount val="6"/>
                <c:pt idx="0">
                  <c:v>301</c:v>
                </c:pt>
                <c:pt idx="1">
                  <c:v>314</c:v>
                </c:pt>
                <c:pt idx="2">
                  <c:v>1386</c:v>
                </c:pt>
                <c:pt idx="3">
                  <c:v>170</c:v>
                </c:pt>
                <c:pt idx="4">
                  <c:v>7</c:v>
                </c:pt>
                <c:pt idx="5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24-4647-B434-22507AF13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067520"/>
        <c:axId val="219069056"/>
      </c:barChart>
      <c:catAx>
        <c:axId val="219067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069056"/>
        <c:crosses val="autoZero"/>
        <c:auto val="1"/>
        <c:lblAlgn val="ctr"/>
        <c:lblOffset val="100"/>
        <c:noMultiLvlLbl val="0"/>
      </c:catAx>
      <c:valAx>
        <c:axId val="2190690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06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1</a:t>
            </a:r>
            <a:r>
              <a:rPr lang="ja-JP" altLang="en-US"/>
              <a:t>）普段、どのような料理をよく食べますか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飲食集計用!$I$78:$L$78</c:f>
              <c:strCache>
                <c:ptCount val="4"/>
                <c:pt idx="0">
                  <c:v>①和食</c:v>
                </c:pt>
                <c:pt idx="1">
                  <c:v>②洋食</c:v>
                </c:pt>
                <c:pt idx="2">
                  <c:v>③中華料理</c:v>
                </c:pt>
                <c:pt idx="3">
                  <c:v>④その他</c:v>
                </c:pt>
              </c:strCache>
            </c:strRef>
          </c:cat>
          <c:val>
            <c:numRef>
              <c:f>飲食集計用!$I$79:$L$79</c:f>
              <c:numCache>
                <c:formatCode>0_);[Red]\(0\)</c:formatCode>
                <c:ptCount val="4"/>
                <c:pt idx="0">
                  <c:v>1202</c:v>
                </c:pt>
                <c:pt idx="1">
                  <c:v>752</c:v>
                </c:pt>
                <c:pt idx="2">
                  <c:v>386</c:v>
                </c:pt>
                <c:pt idx="3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AE-4C94-B467-487AD66AC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120768"/>
        <c:axId val="219122304"/>
      </c:barChart>
      <c:catAx>
        <c:axId val="219120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122304"/>
        <c:crosses val="autoZero"/>
        <c:auto val="1"/>
        <c:lblAlgn val="ctr"/>
        <c:lblOffset val="100"/>
        <c:noMultiLvlLbl val="0"/>
      </c:catAx>
      <c:valAx>
        <c:axId val="2191223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12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2</a:t>
            </a:r>
            <a:r>
              <a:rPr lang="ja-JP" altLang="en-US"/>
              <a:t>）どのようなときに、水産物を食べますか？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飲食集計用!$N$78:$S$78</c:f>
              <c:strCache>
                <c:ptCount val="6"/>
                <c:pt idx="0">
                  <c:v>①朝ごはん</c:v>
                </c:pt>
                <c:pt idx="1">
                  <c:v>②昼ごはん</c:v>
                </c:pt>
                <c:pt idx="2">
                  <c:v>③夜ごはん</c:v>
                </c:pt>
                <c:pt idx="3">
                  <c:v>④特別はイベント時の食事</c:v>
                </c:pt>
                <c:pt idx="4">
                  <c:v>⑤食べない</c:v>
                </c:pt>
                <c:pt idx="5">
                  <c:v>⑥その他</c:v>
                </c:pt>
              </c:strCache>
            </c:strRef>
          </c:cat>
          <c:val>
            <c:numRef>
              <c:f>飲食集計用!$N$79:$S$79</c:f>
              <c:numCache>
                <c:formatCode>0_);[Red]\(0\)</c:formatCode>
                <c:ptCount val="6"/>
                <c:pt idx="0">
                  <c:v>356</c:v>
                </c:pt>
                <c:pt idx="1">
                  <c:v>373</c:v>
                </c:pt>
                <c:pt idx="2">
                  <c:v>1154</c:v>
                </c:pt>
                <c:pt idx="3">
                  <c:v>221</c:v>
                </c:pt>
                <c:pt idx="4">
                  <c:v>105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32-4399-AA33-BDA74A44D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142784"/>
        <c:axId val="219156864"/>
      </c:barChart>
      <c:catAx>
        <c:axId val="219142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156864"/>
        <c:crosses val="autoZero"/>
        <c:auto val="1"/>
        <c:lblAlgn val="ctr"/>
        <c:lblOffset val="100"/>
        <c:noMultiLvlLbl val="0"/>
      </c:catAx>
      <c:valAx>
        <c:axId val="2191568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14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3</a:t>
            </a:r>
            <a:r>
              <a:rPr lang="ja-JP" altLang="en-US"/>
              <a:t>）どのような水産物を、よく食べますか？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小売集計用!$U$78:$AH$78</c:f>
              <c:strCache>
                <c:ptCount val="14"/>
                <c:pt idx="0">
                  <c:v>①かつお</c:v>
                </c:pt>
                <c:pt idx="1">
                  <c:v>②まぐろ</c:v>
                </c:pt>
                <c:pt idx="2">
                  <c:v>③ぶり</c:v>
                </c:pt>
                <c:pt idx="3">
                  <c:v>④さば</c:v>
                </c:pt>
                <c:pt idx="4">
                  <c:v>⑤あじ</c:v>
                </c:pt>
                <c:pt idx="5">
                  <c:v>⑥いわし</c:v>
                </c:pt>
                <c:pt idx="6">
                  <c:v>⑦しらす</c:v>
                </c:pt>
                <c:pt idx="7">
                  <c:v>⑧かます</c:v>
                </c:pt>
                <c:pt idx="8">
                  <c:v>⑨たい</c:v>
                </c:pt>
                <c:pt idx="9">
                  <c:v>⑩きんめだい</c:v>
                </c:pt>
                <c:pt idx="10">
                  <c:v>⑪桜えび</c:v>
                </c:pt>
                <c:pt idx="11">
                  <c:v>⑫わかめ</c:v>
                </c:pt>
                <c:pt idx="12">
                  <c:v>⑬貝類</c:v>
                </c:pt>
                <c:pt idx="13">
                  <c:v>⑭その他</c:v>
                </c:pt>
              </c:strCache>
            </c:strRef>
          </c:cat>
          <c:val>
            <c:numRef>
              <c:f>小売集計用!$U$79:$AH$79</c:f>
              <c:numCache>
                <c:formatCode>0_);[Red]\(0\)</c:formatCode>
                <c:ptCount val="14"/>
                <c:pt idx="0">
                  <c:v>610</c:v>
                </c:pt>
                <c:pt idx="1">
                  <c:v>1045</c:v>
                </c:pt>
                <c:pt idx="2">
                  <c:v>585</c:v>
                </c:pt>
                <c:pt idx="3">
                  <c:v>750</c:v>
                </c:pt>
                <c:pt idx="4">
                  <c:v>881</c:v>
                </c:pt>
                <c:pt idx="5">
                  <c:v>510</c:v>
                </c:pt>
                <c:pt idx="6">
                  <c:v>768</c:v>
                </c:pt>
                <c:pt idx="7">
                  <c:v>118</c:v>
                </c:pt>
                <c:pt idx="8">
                  <c:v>308</c:v>
                </c:pt>
                <c:pt idx="9">
                  <c:v>224</c:v>
                </c:pt>
                <c:pt idx="10">
                  <c:v>194</c:v>
                </c:pt>
                <c:pt idx="11">
                  <c:v>684</c:v>
                </c:pt>
                <c:pt idx="12">
                  <c:v>482</c:v>
                </c:pt>
                <c:pt idx="13">
                  <c:v>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C7-405C-96F8-23247E244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182592"/>
        <c:axId val="219184128"/>
      </c:barChart>
      <c:catAx>
        <c:axId val="219182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184128"/>
        <c:crosses val="autoZero"/>
        <c:auto val="1"/>
        <c:lblAlgn val="ctr"/>
        <c:lblOffset val="100"/>
        <c:noMultiLvlLbl val="0"/>
      </c:catAx>
      <c:valAx>
        <c:axId val="2191841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18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4</a:t>
            </a:r>
            <a:r>
              <a:rPr lang="ja-JP" altLang="en-US"/>
              <a:t>）どのように調理された水産物を、よく食べますか？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小売集計用!$AJ$78:$AP$78</c:f>
              <c:strCache>
                <c:ptCount val="7"/>
                <c:pt idx="0">
                  <c:v>①生</c:v>
                </c:pt>
                <c:pt idx="1">
                  <c:v>②焼いたもの</c:v>
                </c:pt>
                <c:pt idx="2">
                  <c:v>③煮たもの</c:v>
                </c:pt>
                <c:pt idx="3">
                  <c:v>④揚げたもの</c:v>
                </c:pt>
                <c:pt idx="4">
                  <c:v>⑤鍋物</c:v>
                </c:pt>
                <c:pt idx="5">
                  <c:v>⑥煮込料理（シチュー等）</c:v>
                </c:pt>
                <c:pt idx="6">
                  <c:v>⑦その他</c:v>
                </c:pt>
              </c:strCache>
            </c:strRef>
          </c:cat>
          <c:val>
            <c:numRef>
              <c:f>小売集計用!$AJ$79:$AP$79</c:f>
              <c:numCache>
                <c:formatCode>0_);[Red]\(0\)</c:formatCode>
                <c:ptCount val="7"/>
                <c:pt idx="0">
                  <c:v>1193</c:v>
                </c:pt>
                <c:pt idx="1">
                  <c:v>1200</c:v>
                </c:pt>
                <c:pt idx="2">
                  <c:v>737</c:v>
                </c:pt>
                <c:pt idx="3">
                  <c:v>277</c:v>
                </c:pt>
                <c:pt idx="4">
                  <c:v>233</c:v>
                </c:pt>
                <c:pt idx="5">
                  <c:v>70</c:v>
                </c:pt>
                <c:pt idx="6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C3-4B58-B93F-C44021788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216896"/>
        <c:axId val="218764032"/>
      </c:barChart>
      <c:catAx>
        <c:axId val="219216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764032"/>
        <c:crosses val="autoZero"/>
        <c:auto val="1"/>
        <c:lblAlgn val="ctr"/>
        <c:lblOffset val="100"/>
        <c:noMultiLvlLbl val="0"/>
      </c:catAx>
      <c:valAx>
        <c:axId val="2187640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21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3</a:t>
            </a:r>
            <a:r>
              <a:rPr lang="ja-JP" altLang="en-US"/>
              <a:t>）どのような水産物を、よく食べますか？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飲食集計用!$U$78:$AH$78</c:f>
              <c:strCache>
                <c:ptCount val="14"/>
                <c:pt idx="0">
                  <c:v>①かつお</c:v>
                </c:pt>
                <c:pt idx="1">
                  <c:v>②まぐろ</c:v>
                </c:pt>
                <c:pt idx="2">
                  <c:v>③ぶり</c:v>
                </c:pt>
                <c:pt idx="3">
                  <c:v>④さば</c:v>
                </c:pt>
                <c:pt idx="4">
                  <c:v>⑤あじ</c:v>
                </c:pt>
                <c:pt idx="5">
                  <c:v>⑥いわし</c:v>
                </c:pt>
                <c:pt idx="6">
                  <c:v>⑦しらす</c:v>
                </c:pt>
                <c:pt idx="7">
                  <c:v>⑧かます</c:v>
                </c:pt>
                <c:pt idx="8">
                  <c:v>⑨たい</c:v>
                </c:pt>
                <c:pt idx="9">
                  <c:v>⑩きんめだい</c:v>
                </c:pt>
                <c:pt idx="10">
                  <c:v>⑪桜えび</c:v>
                </c:pt>
                <c:pt idx="11">
                  <c:v>⑫わかめ</c:v>
                </c:pt>
                <c:pt idx="12">
                  <c:v>⑬貝類</c:v>
                </c:pt>
                <c:pt idx="13">
                  <c:v>⑭その他</c:v>
                </c:pt>
              </c:strCache>
            </c:strRef>
          </c:cat>
          <c:val>
            <c:numRef>
              <c:f>飲食集計用!$U$79:$AH$79</c:f>
              <c:numCache>
                <c:formatCode>0_);[Red]\(0\)</c:formatCode>
                <c:ptCount val="14"/>
                <c:pt idx="0">
                  <c:v>443</c:v>
                </c:pt>
                <c:pt idx="1">
                  <c:v>962</c:v>
                </c:pt>
                <c:pt idx="2">
                  <c:v>465</c:v>
                </c:pt>
                <c:pt idx="3">
                  <c:v>483</c:v>
                </c:pt>
                <c:pt idx="4">
                  <c:v>617</c:v>
                </c:pt>
                <c:pt idx="5">
                  <c:v>328</c:v>
                </c:pt>
                <c:pt idx="6">
                  <c:v>413</c:v>
                </c:pt>
                <c:pt idx="7">
                  <c:v>64</c:v>
                </c:pt>
                <c:pt idx="8">
                  <c:v>417</c:v>
                </c:pt>
                <c:pt idx="9">
                  <c:v>188</c:v>
                </c:pt>
                <c:pt idx="10">
                  <c:v>119</c:v>
                </c:pt>
                <c:pt idx="11">
                  <c:v>348</c:v>
                </c:pt>
                <c:pt idx="12">
                  <c:v>371</c:v>
                </c:pt>
                <c:pt idx="13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1D-4162-A78E-1739F07F5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8778240"/>
        <c:axId val="218808704"/>
      </c:barChart>
      <c:catAx>
        <c:axId val="218778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808704"/>
        <c:crosses val="autoZero"/>
        <c:auto val="1"/>
        <c:lblAlgn val="ctr"/>
        <c:lblOffset val="100"/>
        <c:noMultiLvlLbl val="0"/>
      </c:catAx>
      <c:valAx>
        <c:axId val="2188087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77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4</a:t>
            </a:r>
            <a:r>
              <a:rPr lang="ja-JP" altLang="en-US"/>
              <a:t>）どのように調理された水産物を、よく食べますか？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飲食集計用!$AJ$78:$AP$78</c:f>
              <c:strCache>
                <c:ptCount val="7"/>
                <c:pt idx="0">
                  <c:v>①生</c:v>
                </c:pt>
                <c:pt idx="1">
                  <c:v>②焼いたもの</c:v>
                </c:pt>
                <c:pt idx="2">
                  <c:v>③煮たもの</c:v>
                </c:pt>
                <c:pt idx="3">
                  <c:v>④揚げたもの</c:v>
                </c:pt>
                <c:pt idx="4">
                  <c:v>⑤鍋物</c:v>
                </c:pt>
                <c:pt idx="5">
                  <c:v>⑥煮込料理（シチュー等）</c:v>
                </c:pt>
                <c:pt idx="6">
                  <c:v>⑦その他</c:v>
                </c:pt>
              </c:strCache>
            </c:strRef>
          </c:cat>
          <c:val>
            <c:numRef>
              <c:f>飲食集計用!$AJ$79:$AP$79</c:f>
              <c:numCache>
                <c:formatCode>0_);[Red]\(0\)</c:formatCode>
                <c:ptCount val="7"/>
                <c:pt idx="0">
                  <c:v>1182</c:v>
                </c:pt>
                <c:pt idx="1">
                  <c:v>1058</c:v>
                </c:pt>
                <c:pt idx="2">
                  <c:v>527</c:v>
                </c:pt>
                <c:pt idx="3">
                  <c:v>293</c:v>
                </c:pt>
                <c:pt idx="4">
                  <c:v>173</c:v>
                </c:pt>
                <c:pt idx="5">
                  <c:v>34</c:v>
                </c:pt>
                <c:pt idx="6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30-475F-A72F-8A8C1D09F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8833280"/>
        <c:axId val="218834816"/>
      </c:barChart>
      <c:catAx>
        <c:axId val="218833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834816"/>
        <c:crosses val="autoZero"/>
        <c:auto val="1"/>
        <c:lblAlgn val="ctr"/>
        <c:lblOffset val="100"/>
        <c:noMultiLvlLbl val="0"/>
      </c:catAx>
      <c:valAx>
        <c:axId val="2188348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83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/>
              <a:t>（</a:t>
            </a:r>
            <a:r>
              <a:rPr lang="en-US" altLang="ja-JP" dirty="0"/>
              <a:t>6</a:t>
            </a:r>
            <a:r>
              <a:rPr lang="ja-JP" altLang="en-US" dirty="0"/>
              <a:t>）水産物は何をポイントにして選びますか？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小売集計用!$BC$78:$BO$78</c:f>
              <c:strCache>
                <c:ptCount val="13"/>
                <c:pt idx="0">
                  <c:v>①価格</c:v>
                </c:pt>
                <c:pt idx="1">
                  <c:v>②産地</c:v>
                </c:pt>
                <c:pt idx="2">
                  <c:v>③鮮度</c:v>
                </c:pt>
                <c:pt idx="3">
                  <c:v>④旬</c:v>
                </c:pt>
                <c:pt idx="4">
                  <c:v>⑤脂のり</c:v>
                </c:pt>
                <c:pt idx="5">
                  <c:v>⑥大きさ</c:v>
                </c:pt>
                <c:pt idx="6">
                  <c:v>⑦見た目</c:v>
                </c:pt>
                <c:pt idx="7">
                  <c:v>⑧臭わない</c:v>
                </c:pt>
                <c:pt idx="8">
                  <c:v>⑨健康への影響</c:v>
                </c:pt>
                <c:pt idx="9">
                  <c:v>⑩調理のしやすさ</c:v>
                </c:pt>
                <c:pt idx="10">
                  <c:v>⑪お店のおすすめ</c:v>
                </c:pt>
                <c:pt idx="11">
                  <c:v>⑫消費期限</c:v>
                </c:pt>
                <c:pt idx="12">
                  <c:v>⑬その他</c:v>
                </c:pt>
              </c:strCache>
            </c:strRef>
          </c:cat>
          <c:val>
            <c:numRef>
              <c:f>小売集計用!$BC$79:$BO$79</c:f>
              <c:numCache>
                <c:formatCode>0_);[Red]\(0\)</c:formatCode>
                <c:ptCount val="13"/>
                <c:pt idx="0">
                  <c:v>874</c:v>
                </c:pt>
                <c:pt idx="1">
                  <c:v>568</c:v>
                </c:pt>
                <c:pt idx="2">
                  <c:v>1165</c:v>
                </c:pt>
                <c:pt idx="3">
                  <c:v>639</c:v>
                </c:pt>
                <c:pt idx="4">
                  <c:v>312</c:v>
                </c:pt>
                <c:pt idx="5">
                  <c:v>136</c:v>
                </c:pt>
                <c:pt idx="6">
                  <c:v>217</c:v>
                </c:pt>
                <c:pt idx="7">
                  <c:v>74</c:v>
                </c:pt>
                <c:pt idx="8">
                  <c:v>176</c:v>
                </c:pt>
                <c:pt idx="9">
                  <c:v>322</c:v>
                </c:pt>
                <c:pt idx="10">
                  <c:v>180</c:v>
                </c:pt>
                <c:pt idx="11">
                  <c:v>71</c:v>
                </c:pt>
                <c:pt idx="1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B7-42CA-8407-286FB23E9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8882048"/>
        <c:axId val="218883584"/>
      </c:barChart>
      <c:catAx>
        <c:axId val="218882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883584"/>
        <c:crosses val="autoZero"/>
        <c:auto val="1"/>
        <c:lblAlgn val="ctr"/>
        <c:lblOffset val="100"/>
        <c:noMultiLvlLbl val="0"/>
      </c:catAx>
      <c:valAx>
        <c:axId val="2188835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88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年代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04-43AA-A375-0F6E224372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04-43AA-A375-0F6E224372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04-43AA-A375-0F6E224372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04-43AA-A375-0F6E224372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104-43AA-A375-0F6E224372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104-43AA-A375-0F6E224372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104-43AA-A375-0F6E224372C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104-43AA-A375-0F6E224372CB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小売集計用!$C$24:$C$31</c:f>
              <c:strCache>
                <c:ptCount val="8"/>
                <c:pt idx="0">
                  <c:v>10代</c:v>
                </c:pt>
                <c:pt idx="1">
                  <c:v>20代</c:v>
                </c:pt>
                <c:pt idx="2">
                  <c:v>30代</c:v>
                </c:pt>
                <c:pt idx="3">
                  <c:v>40代</c:v>
                </c:pt>
                <c:pt idx="4">
                  <c:v>50代</c:v>
                </c:pt>
                <c:pt idx="5">
                  <c:v>60代</c:v>
                </c:pt>
                <c:pt idx="6">
                  <c:v>70代以上</c:v>
                </c:pt>
                <c:pt idx="7">
                  <c:v>未回答</c:v>
                </c:pt>
              </c:strCache>
            </c:strRef>
          </c:cat>
          <c:val>
            <c:numRef>
              <c:f>小売集計用!$E$24:$E$31</c:f>
              <c:numCache>
                <c:formatCode>0_);[Red]\(0\)</c:formatCode>
                <c:ptCount val="8"/>
                <c:pt idx="0">
                  <c:v>28</c:v>
                </c:pt>
                <c:pt idx="1">
                  <c:v>102</c:v>
                </c:pt>
                <c:pt idx="2">
                  <c:v>290</c:v>
                </c:pt>
                <c:pt idx="3">
                  <c:v>330</c:v>
                </c:pt>
                <c:pt idx="4">
                  <c:v>234</c:v>
                </c:pt>
                <c:pt idx="5">
                  <c:v>247</c:v>
                </c:pt>
                <c:pt idx="6">
                  <c:v>245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104-43AA-A375-0F6E224372C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5</a:t>
            </a:r>
            <a:r>
              <a:rPr lang="ja-JP" altLang="en-US"/>
              <a:t>）水産物はどのようなタイプのものを、よく購入しますか？</a:t>
            </a:r>
          </a:p>
        </c:rich>
      </c:tx>
      <c:layout/>
      <c:overlay val="0"/>
      <c:spPr>
        <a:noFill/>
        <a:ln w="25400"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小売集計用!$AR$78:$BA$78</c:f>
              <c:strCache>
                <c:ptCount val="10"/>
                <c:pt idx="0">
                  <c:v>①丸魚</c:v>
                </c:pt>
                <c:pt idx="1">
                  <c:v>②刺身</c:v>
                </c:pt>
                <c:pt idx="2">
                  <c:v>③切り身</c:v>
                </c:pt>
                <c:pt idx="3">
                  <c:v>④干物</c:v>
                </c:pt>
                <c:pt idx="4">
                  <c:v>⑤燻製</c:v>
                </c:pt>
                <c:pt idx="5">
                  <c:v>⑥冷凍</c:v>
                </c:pt>
                <c:pt idx="6">
                  <c:v>⑦塩づけ</c:v>
                </c:pt>
                <c:pt idx="7">
                  <c:v>⑧惣菜</c:v>
                </c:pt>
                <c:pt idx="8">
                  <c:v>⑨缶詰・レトルトパック</c:v>
                </c:pt>
                <c:pt idx="9">
                  <c:v>⑩その他</c:v>
                </c:pt>
              </c:strCache>
            </c:strRef>
          </c:cat>
          <c:val>
            <c:numRef>
              <c:f>小売集計用!$AR$79:$BA$79</c:f>
              <c:numCache>
                <c:formatCode>General</c:formatCode>
                <c:ptCount val="10"/>
                <c:pt idx="0">
                  <c:v>432</c:v>
                </c:pt>
                <c:pt idx="1">
                  <c:v>1127</c:v>
                </c:pt>
                <c:pt idx="2">
                  <c:v>984</c:v>
                </c:pt>
                <c:pt idx="3">
                  <c:v>666</c:v>
                </c:pt>
                <c:pt idx="4" formatCode="0_);[Red]\(0\)">
                  <c:v>63</c:v>
                </c:pt>
                <c:pt idx="5" formatCode="0_);[Red]\(0\)">
                  <c:v>140</c:v>
                </c:pt>
                <c:pt idx="6" formatCode="0_);[Red]\(0\)">
                  <c:v>65</c:v>
                </c:pt>
                <c:pt idx="7" formatCode="0_);[Red]\(0\)">
                  <c:v>110</c:v>
                </c:pt>
                <c:pt idx="8" formatCode="0_);[Red]\(0\)">
                  <c:v>162</c:v>
                </c:pt>
                <c:pt idx="9" formatCode="0_);[Red]\(0\)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F9-48D2-8C59-640D38185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8912256"/>
        <c:axId val="218913792"/>
      </c:barChart>
      <c:catAx>
        <c:axId val="218912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913792"/>
        <c:crosses val="autoZero"/>
        <c:auto val="1"/>
        <c:lblAlgn val="ctr"/>
        <c:lblOffset val="100"/>
        <c:noMultiLvlLbl val="0"/>
      </c:catAx>
      <c:valAx>
        <c:axId val="2189137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9122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800" b="0" i="0" baseline="0">
                <a:effectLst/>
              </a:rPr>
              <a:t>(1</a:t>
            </a:r>
            <a:r>
              <a:rPr lang="ja-JP" altLang="ja-JP" sz="1800" b="0" i="0" baseline="0">
                <a:effectLst/>
              </a:rPr>
              <a:t>）</a:t>
            </a:r>
            <a:r>
              <a:rPr lang="en-US" altLang="ja-JP" sz="1800" b="0" i="0" baseline="0">
                <a:effectLst/>
              </a:rPr>
              <a:t>1</a:t>
            </a:r>
            <a:r>
              <a:rPr lang="ja-JP" altLang="ja-JP" sz="1800" b="0" i="0" baseline="0">
                <a:effectLst/>
              </a:rPr>
              <a:t>回の旅行にかける一人当たりの予算は、どの程度ですか</a:t>
            </a:r>
            <a:endParaRPr lang="ja-JP" altLang="ja-JP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小売集計用!$C$58</c:f>
              <c:strCache>
                <c:ptCount val="1"/>
                <c:pt idx="0">
                  <c:v>食事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小売集計用!$B$59:$B$72</c:f>
              <c:numCache>
                <c:formatCode>#,##0"円""～"</c:formatCode>
                <c:ptCount val="1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5000</c:v>
                </c:pt>
                <c:pt idx="4">
                  <c:v>10000</c:v>
                </c:pt>
                <c:pt idx="5">
                  <c:v>15000</c:v>
                </c:pt>
                <c:pt idx="6">
                  <c:v>20000</c:v>
                </c:pt>
                <c:pt idx="7">
                  <c:v>25000</c:v>
                </c:pt>
                <c:pt idx="8">
                  <c:v>30000</c:v>
                </c:pt>
                <c:pt idx="9">
                  <c:v>35000</c:v>
                </c:pt>
                <c:pt idx="10">
                  <c:v>40000</c:v>
                </c:pt>
                <c:pt idx="11">
                  <c:v>45000</c:v>
                </c:pt>
                <c:pt idx="12">
                  <c:v>50000</c:v>
                </c:pt>
                <c:pt idx="13">
                  <c:v>100000</c:v>
                </c:pt>
              </c:numCache>
            </c:numRef>
          </c:cat>
          <c:val>
            <c:numRef>
              <c:f>小売集計用!$C$59:$C$72</c:f>
              <c:numCache>
                <c:formatCode>General</c:formatCode>
                <c:ptCount val="14"/>
                <c:pt idx="0">
                  <c:v>3</c:v>
                </c:pt>
                <c:pt idx="1">
                  <c:v>69</c:v>
                </c:pt>
                <c:pt idx="2">
                  <c:v>117</c:v>
                </c:pt>
                <c:pt idx="3">
                  <c:v>304</c:v>
                </c:pt>
                <c:pt idx="4">
                  <c:v>323</c:v>
                </c:pt>
                <c:pt idx="5">
                  <c:v>32</c:v>
                </c:pt>
                <c:pt idx="6">
                  <c:v>109</c:v>
                </c:pt>
                <c:pt idx="7">
                  <c:v>8</c:v>
                </c:pt>
                <c:pt idx="8">
                  <c:v>31</c:v>
                </c:pt>
                <c:pt idx="9">
                  <c:v>2</c:v>
                </c:pt>
                <c:pt idx="10">
                  <c:v>4</c:v>
                </c:pt>
                <c:pt idx="11">
                  <c:v>0</c:v>
                </c:pt>
                <c:pt idx="12">
                  <c:v>12</c:v>
                </c:pt>
                <c:pt idx="13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7F-46B1-80CD-A69B577DB26D}"/>
            </c:ext>
          </c:extLst>
        </c:ser>
        <c:ser>
          <c:idx val="1"/>
          <c:order val="1"/>
          <c:tx>
            <c:strRef>
              <c:f>小売集計用!$D$58</c:f>
              <c:strCache>
                <c:ptCount val="1"/>
                <c:pt idx="0">
                  <c:v>宿泊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小売集計用!$B$59:$B$72</c:f>
              <c:numCache>
                <c:formatCode>#,##0"円""～"</c:formatCode>
                <c:ptCount val="1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5000</c:v>
                </c:pt>
                <c:pt idx="4">
                  <c:v>10000</c:v>
                </c:pt>
                <c:pt idx="5">
                  <c:v>15000</c:v>
                </c:pt>
                <c:pt idx="6">
                  <c:v>20000</c:v>
                </c:pt>
                <c:pt idx="7">
                  <c:v>25000</c:v>
                </c:pt>
                <c:pt idx="8">
                  <c:v>30000</c:v>
                </c:pt>
                <c:pt idx="9">
                  <c:v>35000</c:v>
                </c:pt>
                <c:pt idx="10">
                  <c:v>40000</c:v>
                </c:pt>
                <c:pt idx="11">
                  <c:v>45000</c:v>
                </c:pt>
                <c:pt idx="12">
                  <c:v>50000</c:v>
                </c:pt>
                <c:pt idx="13">
                  <c:v>100000</c:v>
                </c:pt>
              </c:numCache>
            </c:numRef>
          </c:cat>
          <c:val>
            <c:numRef>
              <c:f>小売集計用!$D$59:$D$72</c:f>
              <c:numCache>
                <c:formatCode>General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8</c:v>
                </c:pt>
                <c:pt idx="3">
                  <c:v>85</c:v>
                </c:pt>
                <c:pt idx="4">
                  <c:v>368</c:v>
                </c:pt>
                <c:pt idx="5">
                  <c:v>203</c:v>
                </c:pt>
                <c:pt idx="6">
                  <c:v>231</c:v>
                </c:pt>
                <c:pt idx="7">
                  <c:v>33</c:v>
                </c:pt>
                <c:pt idx="8">
                  <c:v>93</c:v>
                </c:pt>
                <c:pt idx="9">
                  <c:v>4</c:v>
                </c:pt>
                <c:pt idx="10">
                  <c:v>9</c:v>
                </c:pt>
                <c:pt idx="11">
                  <c:v>2</c:v>
                </c:pt>
                <c:pt idx="12">
                  <c:v>44</c:v>
                </c:pt>
                <c:pt idx="13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57F-46B1-80CD-A69B577DB26D}"/>
            </c:ext>
          </c:extLst>
        </c:ser>
        <c:ser>
          <c:idx val="2"/>
          <c:order val="2"/>
          <c:tx>
            <c:strRef>
              <c:f>小売集計用!$E$58</c:f>
              <c:strCache>
                <c:ptCount val="1"/>
                <c:pt idx="0">
                  <c:v>土産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小売集計用!$B$59:$B$72</c:f>
              <c:numCache>
                <c:formatCode>#,##0"円""～"</c:formatCode>
                <c:ptCount val="1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5000</c:v>
                </c:pt>
                <c:pt idx="4">
                  <c:v>10000</c:v>
                </c:pt>
                <c:pt idx="5">
                  <c:v>15000</c:v>
                </c:pt>
                <c:pt idx="6">
                  <c:v>20000</c:v>
                </c:pt>
                <c:pt idx="7">
                  <c:v>25000</c:v>
                </c:pt>
                <c:pt idx="8">
                  <c:v>30000</c:v>
                </c:pt>
                <c:pt idx="9">
                  <c:v>35000</c:v>
                </c:pt>
                <c:pt idx="10">
                  <c:v>40000</c:v>
                </c:pt>
                <c:pt idx="11">
                  <c:v>45000</c:v>
                </c:pt>
                <c:pt idx="12">
                  <c:v>50000</c:v>
                </c:pt>
                <c:pt idx="13">
                  <c:v>100000</c:v>
                </c:pt>
              </c:numCache>
            </c:numRef>
          </c:cat>
          <c:val>
            <c:numRef>
              <c:f>小売集計用!$E$59:$E$72</c:f>
              <c:numCache>
                <c:formatCode>General</c:formatCode>
                <c:ptCount val="14"/>
                <c:pt idx="0">
                  <c:v>2</c:v>
                </c:pt>
                <c:pt idx="1">
                  <c:v>107</c:v>
                </c:pt>
                <c:pt idx="2">
                  <c:v>171</c:v>
                </c:pt>
                <c:pt idx="3">
                  <c:v>349</c:v>
                </c:pt>
                <c:pt idx="4">
                  <c:v>168</c:v>
                </c:pt>
                <c:pt idx="5">
                  <c:v>3</c:v>
                </c:pt>
                <c:pt idx="6">
                  <c:v>38</c:v>
                </c:pt>
                <c:pt idx="7">
                  <c:v>2</c:v>
                </c:pt>
                <c:pt idx="8">
                  <c:v>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57F-46B1-80CD-A69B577DB26D}"/>
            </c:ext>
          </c:extLst>
        </c:ser>
        <c:ser>
          <c:idx val="3"/>
          <c:order val="3"/>
          <c:tx>
            <c:strRef>
              <c:f>小売集計用!$F$58</c:f>
              <c:strCache>
                <c:ptCount val="1"/>
                <c:pt idx="0">
                  <c:v>レジャー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小売集計用!$B$59:$B$72</c:f>
              <c:numCache>
                <c:formatCode>#,##0"円""～"</c:formatCode>
                <c:ptCount val="1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5000</c:v>
                </c:pt>
                <c:pt idx="4">
                  <c:v>10000</c:v>
                </c:pt>
                <c:pt idx="5">
                  <c:v>15000</c:v>
                </c:pt>
                <c:pt idx="6">
                  <c:v>20000</c:v>
                </c:pt>
                <c:pt idx="7">
                  <c:v>25000</c:v>
                </c:pt>
                <c:pt idx="8">
                  <c:v>30000</c:v>
                </c:pt>
                <c:pt idx="9">
                  <c:v>35000</c:v>
                </c:pt>
                <c:pt idx="10">
                  <c:v>40000</c:v>
                </c:pt>
                <c:pt idx="11">
                  <c:v>45000</c:v>
                </c:pt>
                <c:pt idx="12">
                  <c:v>50000</c:v>
                </c:pt>
                <c:pt idx="13">
                  <c:v>100000</c:v>
                </c:pt>
              </c:numCache>
            </c:numRef>
          </c:cat>
          <c:val>
            <c:numRef>
              <c:f>小売集計用!$F$59:$F$72</c:f>
              <c:numCache>
                <c:formatCode>General</c:formatCode>
                <c:ptCount val="14"/>
                <c:pt idx="0">
                  <c:v>2</c:v>
                </c:pt>
                <c:pt idx="1">
                  <c:v>38</c:v>
                </c:pt>
                <c:pt idx="2">
                  <c:v>73</c:v>
                </c:pt>
                <c:pt idx="3">
                  <c:v>226</c:v>
                </c:pt>
                <c:pt idx="4">
                  <c:v>207</c:v>
                </c:pt>
                <c:pt idx="5">
                  <c:v>10</c:v>
                </c:pt>
                <c:pt idx="6">
                  <c:v>46</c:v>
                </c:pt>
                <c:pt idx="7">
                  <c:v>2</c:v>
                </c:pt>
                <c:pt idx="8">
                  <c:v>25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</c:v>
                </c:pt>
                <c:pt idx="13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57F-46B1-80CD-A69B577DB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973312"/>
        <c:axId val="218975232"/>
      </c:lineChart>
      <c:catAx>
        <c:axId val="218973312"/>
        <c:scaling>
          <c:orientation val="minMax"/>
        </c:scaling>
        <c:delete val="0"/>
        <c:axPos val="b"/>
        <c:numFmt formatCode="#,##0&quot;円&quot;&quot;～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975232"/>
        <c:crosses val="autoZero"/>
        <c:auto val="1"/>
        <c:lblAlgn val="ctr"/>
        <c:lblOffset val="100"/>
        <c:noMultiLvlLbl val="0"/>
      </c:catAx>
      <c:valAx>
        <c:axId val="21897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97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800" b="0" i="0" baseline="0">
                <a:effectLst/>
              </a:rPr>
              <a:t>(1</a:t>
            </a:r>
            <a:r>
              <a:rPr lang="ja-JP" altLang="ja-JP" sz="1800" b="0" i="0" baseline="0">
                <a:effectLst/>
              </a:rPr>
              <a:t>）</a:t>
            </a:r>
            <a:r>
              <a:rPr lang="en-US" altLang="ja-JP" sz="1800" b="0" i="0" baseline="0">
                <a:effectLst/>
              </a:rPr>
              <a:t>1</a:t>
            </a:r>
            <a:r>
              <a:rPr lang="ja-JP" altLang="ja-JP" sz="1800" b="0" i="0" baseline="0">
                <a:effectLst/>
              </a:rPr>
              <a:t>回の旅行にかける一人当たりの予算は、どの程度ですか</a:t>
            </a:r>
            <a:endParaRPr lang="ja-JP" altLang="ja-JP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飲食集計用!$C$58</c:f>
              <c:strCache>
                <c:ptCount val="1"/>
                <c:pt idx="0">
                  <c:v>食事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飲食集計用!$B$59:$B$72</c:f>
              <c:numCache>
                <c:formatCode>#,##0"円""～"</c:formatCode>
                <c:ptCount val="1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5000</c:v>
                </c:pt>
                <c:pt idx="4">
                  <c:v>10000</c:v>
                </c:pt>
                <c:pt idx="5">
                  <c:v>15000</c:v>
                </c:pt>
                <c:pt idx="6">
                  <c:v>20000</c:v>
                </c:pt>
                <c:pt idx="7">
                  <c:v>25000</c:v>
                </c:pt>
                <c:pt idx="8">
                  <c:v>30000</c:v>
                </c:pt>
                <c:pt idx="9">
                  <c:v>35000</c:v>
                </c:pt>
                <c:pt idx="10">
                  <c:v>40000</c:v>
                </c:pt>
                <c:pt idx="11">
                  <c:v>45000</c:v>
                </c:pt>
                <c:pt idx="12">
                  <c:v>50000</c:v>
                </c:pt>
                <c:pt idx="13">
                  <c:v>100000</c:v>
                </c:pt>
              </c:numCache>
            </c:numRef>
          </c:cat>
          <c:val>
            <c:numRef>
              <c:f>飲食集計用!$C$59:$C$72</c:f>
              <c:numCache>
                <c:formatCode>General</c:formatCode>
                <c:ptCount val="14"/>
                <c:pt idx="0">
                  <c:v>7</c:v>
                </c:pt>
                <c:pt idx="1">
                  <c:v>56</c:v>
                </c:pt>
                <c:pt idx="2">
                  <c:v>128</c:v>
                </c:pt>
                <c:pt idx="3">
                  <c:v>276</c:v>
                </c:pt>
                <c:pt idx="4">
                  <c:v>405</c:v>
                </c:pt>
                <c:pt idx="5">
                  <c:v>50</c:v>
                </c:pt>
                <c:pt idx="6">
                  <c:v>139</c:v>
                </c:pt>
                <c:pt idx="7">
                  <c:v>5</c:v>
                </c:pt>
                <c:pt idx="8">
                  <c:v>56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11</c:v>
                </c:pt>
                <c:pt idx="1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996-4C79-ACC3-D714AC890EC5}"/>
            </c:ext>
          </c:extLst>
        </c:ser>
        <c:ser>
          <c:idx val="1"/>
          <c:order val="1"/>
          <c:tx>
            <c:strRef>
              <c:f>飲食集計用!$D$58</c:f>
              <c:strCache>
                <c:ptCount val="1"/>
                <c:pt idx="0">
                  <c:v>宿泊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飲食集計用!$B$59:$B$72</c:f>
              <c:numCache>
                <c:formatCode>#,##0"円""～"</c:formatCode>
                <c:ptCount val="1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5000</c:v>
                </c:pt>
                <c:pt idx="4">
                  <c:v>10000</c:v>
                </c:pt>
                <c:pt idx="5">
                  <c:v>15000</c:v>
                </c:pt>
                <c:pt idx="6">
                  <c:v>20000</c:v>
                </c:pt>
                <c:pt idx="7">
                  <c:v>25000</c:v>
                </c:pt>
                <c:pt idx="8">
                  <c:v>30000</c:v>
                </c:pt>
                <c:pt idx="9">
                  <c:v>35000</c:v>
                </c:pt>
                <c:pt idx="10">
                  <c:v>40000</c:v>
                </c:pt>
                <c:pt idx="11">
                  <c:v>45000</c:v>
                </c:pt>
                <c:pt idx="12">
                  <c:v>50000</c:v>
                </c:pt>
                <c:pt idx="13">
                  <c:v>100000</c:v>
                </c:pt>
              </c:numCache>
            </c:numRef>
          </c:cat>
          <c:val>
            <c:numRef>
              <c:f>飲食集計用!$D$59:$D$72</c:f>
              <c:numCache>
                <c:formatCode>General</c:formatCode>
                <c:ptCount val="14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99</c:v>
                </c:pt>
                <c:pt idx="4">
                  <c:v>415</c:v>
                </c:pt>
                <c:pt idx="5">
                  <c:v>132</c:v>
                </c:pt>
                <c:pt idx="6">
                  <c:v>317</c:v>
                </c:pt>
                <c:pt idx="7">
                  <c:v>25</c:v>
                </c:pt>
                <c:pt idx="8">
                  <c:v>146</c:v>
                </c:pt>
                <c:pt idx="9">
                  <c:v>3</c:v>
                </c:pt>
                <c:pt idx="10">
                  <c:v>17</c:v>
                </c:pt>
                <c:pt idx="11">
                  <c:v>1</c:v>
                </c:pt>
                <c:pt idx="12">
                  <c:v>59</c:v>
                </c:pt>
                <c:pt idx="1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996-4C79-ACC3-D714AC890EC5}"/>
            </c:ext>
          </c:extLst>
        </c:ser>
        <c:ser>
          <c:idx val="2"/>
          <c:order val="2"/>
          <c:tx>
            <c:strRef>
              <c:f>飲食集計用!$E$58</c:f>
              <c:strCache>
                <c:ptCount val="1"/>
                <c:pt idx="0">
                  <c:v>土産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飲食集計用!$B$59:$B$72</c:f>
              <c:numCache>
                <c:formatCode>#,##0"円""～"</c:formatCode>
                <c:ptCount val="1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5000</c:v>
                </c:pt>
                <c:pt idx="4">
                  <c:v>10000</c:v>
                </c:pt>
                <c:pt idx="5">
                  <c:v>15000</c:v>
                </c:pt>
                <c:pt idx="6">
                  <c:v>20000</c:v>
                </c:pt>
                <c:pt idx="7">
                  <c:v>25000</c:v>
                </c:pt>
                <c:pt idx="8">
                  <c:v>30000</c:v>
                </c:pt>
                <c:pt idx="9">
                  <c:v>35000</c:v>
                </c:pt>
                <c:pt idx="10">
                  <c:v>40000</c:v>
                </c:pt>
                <c:pt idx="11">
                  <c:v>45000</c:v>
                </c:pt>
                <c:pt idx="12">
                  <c:v>50000</c:v>
                </c:pt>
                <c:pt idx="13">
                  <c:v>100000</c:v>
                </c:pt>
              </c:numCache>
            </c:numRef>
          </c:cat>
          <c:val>
            <c:numRef>
              <c:f>飲食集計用!$E$59:$E$72</c:f>
              <c:numCache>
                <c:formatCode>General</c:formatCode>
                <c:ptCount val="14"/>
                <c:pt idx="0">
                  <c:v>28</c:v>
                </c:pt>
                <c:pt idx="1">
                  <c:v>105</c:v>
                </c:pt>
                <c:pt idx="2">
                  <c:v>207</c:v>
                </c:pt>
                <c:pt idx="3">
                  <c:v>325</c:v>
                </c:pt>
                <c:pt idx="4">
                  <c:v>244</c:v>
                </c:pt>
                <c:pt idx="5">
                  <c:v>9</c:v>
                </c:pt>
                <c:pt idx="6">
                  <c:v>33</c:v>
                </c:pt>
                <c:pt idx="7">
                  <c:v>2</c:v>
                </c:pt>
                <c:pt idx="8">
                  <c:v>13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6</c:v>
                </c:pt>
                <c:pt idx="1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996-4C79-ACC3-D714AC890EC5}"/>
            </c:ext>
          </c:extLst>
        </c:ser>
        <c:ser>
          <c:idx val="3"/>
          <c:order val="3"/>
          <c:tx>
            <c:strRef>
              <c:f>飲食集計用!$F$58</c:f>
              <c:strCache>
                <c:ptCount val="1"/>
                <c:pt idx="0">
                  <c:v>レジャー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飲食集計用!$B$59:$B$72</c:f>
              <c:numCache>
                <c:formatCode>#,##0"円""～"</c:formatCode>
                <c:ptCount val="1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5000</c:v>
                </c:pt>
                <c:pt idx="4">
                  <c:v>10000</c:v>
                </c:pt>
                <c:pt idx="5">
                  <c:v>15000</c:v>
                </c:pt>
                <c:pt idx="6">
                  <c:v>20000</c:v>
                </c:pt>
                <c:pt idx="7">
                  <c:v>25000</c:v>
                </c:pt>
                <c:pt idx="8">
                  <c:v>30000</c:v>
                </c:pt>
                <c:pt idx="9">
                  <c:v>35000</c:v>
                </c:pt>
                <c:pt idx="10">
                  <c:v>40000</c:v>
                </c:pt>
                <c:pt idx="11">
                  <c:v>45000</c:v>
                </c:pt>
                <c:pt idx="12">
                  <c:v>50000</c:v>
                </c:pt>
                <c:pt idx="13">
                  <c:v>100000</c:v>
                </c:pt>
              </c:numCache>
            </c:numRef>
          </c:cat>
          <c:val>
            <c:numRef>
              <c:f>飲食集計用!$F$59:$F$72</c:f>
              <c:numCache>
                <c:formatCode>General</c:formatCode>
                <c:ptCount val="14"/>
                <c:pt idx="0">
                  <c:v>26</c:v>
                </c:pt>
                <c:pt idx="1">
                  <c:v>29</c:v>
                </c:pt>
                <c:pt idx="2">
                  <c:v>73</c:v>
                </c:pt>
                <c:pt idx="3">
                  <c:v>232</c:v>
                </c:pt>
                <c:pt idx="4">
                  <c:v>309</c:v>
                </c:pt>
                <c:pt idx="5">
                  <c:v>40</c:v>
                </c:pt>
                <c:pt idx="6">
                  <c:v>81</c:v>
                </c:pt>
                <c:pt idx="7">
                  <c:v>5</c:v>
                </c:pt>
                <c:pt idx="8">
                  <c:v>30</c:v>
                </c:pt>
                <c:pt idx="9">
                  <c:v>0</c:v>
                </c:pt>
                <c:pt idx="10">
                  <c:v>5</c:v>
                </c:pt>
                <c:pt idx="11">
                  <c:v>0</c:v>
                </c:pt>
                <c:pt idx="12">
                  <c:v>12</c:v>
                </c:pt>
                <c:pt idx="1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996-4C79-ACC3-D714AC890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561984"/>
        <c:axId val="219563904"/>
      </c:lineChart>
      <c:catAx>
        <c:axId val="219561984"/>
        <c:scaling>
          <c:orientation val="minMax"/>
        </c:scaling>
        <c:delete val="0"/>
        <c:axPos val="b"/>
        <c:numFmt formatCode="#,##0&quot;円&quot;&quot;～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563904"/>
        <c:crosses val="autoZero"/>
        <c:auto val="1"/>
        <c:lblAlgn val="ctr"/>
        <c:lblOffset val="100"/>
        <c:noMultiLvlLbl val="0"/>
      </c:catAx>
      <c:valAx>
        <c:axId val="21956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56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2</a:t>
            </a:r>
            <a:r>
              <a:rPr lang="ja-JP" altLang="en-US"/>
              <a:t>）どのような観光資源に魅力を感じますか？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小売集計用!$BU$78:$CC$78</c:f>
              <c:strCache>
                <c:ptCount val="9"/>
                <c:pt idx="0">
                  <c:v>①観光施設</c:v>
                </c:pt>
                <c:pt idx="1">
                  <c:v>②自然・風景・季節の草花</c:v>
                </c:pt>
                <c:pt idx="2">
                  <c:v>③温泉</c:v>
                </c:pt>
                <c:pt idx="3">
                  <c:v>④体験施設</c:v>
                </c:pt>
                <c:pt idx="4">
                  <c:v>⑤グルメ</c:v>
                </c:pt>
                <c:pt idx="5">
                  <c:v>⑥地域の特産品</c:v>
                </c:pt>
                <c:pt idx="6">
                  <c:v>⑦祭り・イベント・スポーツ・コンサート</c:v>
                </c:pt>
                <c:pt idx="7">
                  <c:v>⑧地域の産業・文化</c:v>
                </c:pt>
                <c:pt idx="8">
                  <c:v>⑨その他</c:v>
                </c:pt>
              </c:strCache>
            </c:strRef>
          </c:cat>
          <c:val>
            <c:numRef>
              <c:f>小売集計用!$BU$79:$CC$79</c:f>
              <c:numCache>
                <c:formatCode>0_);[Red]\(0\)</c:formatCode>
                <c:ptCount val="9"/>
                <c:pt idx="0">
                  <c:v>682</c:v>
                </c:pt>
                <c:pt idx="1">
                  <c:v>880</c:v>
                </c:pt>
                <c:pt idx="2">
                  <c:v>951</c:v>
                </c:pt>
                <c:pt idx="3">
                  <c:v>178</c:v>
                </c:pt>
                <c:pt idx="4">
                  <c:v>793</c:v>
                </c:pt>
                <c:pt idx="5">
                  <c:v>380</c:v>
                </c:pt>
                <c:pt idx="6">
                  <c:v>220</c:v>
                </c:pt>
                <c:pt idx="7">
                  <c:v>150</c:v>
                </c:pt>
                <c:pt idx="8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8D-4B3F-9A62-007CEE274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590016"/>
        <c:axId val="219604096"/>
      </c:barChart>
      <c:catAx>
        <c:axId val="219590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604096"/>
        <c:crosses val="autoZero"/>
        <c:auto val="1"/>
        <c:lblAlgn val="ctr"/>
        <c:lblOffset val="100"/>
        <c:noMultiLvlLbl val="0"/>
      </c:catAx>
      <c:valAx>
        <c:axId val="2196040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59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3</a:t>
            </a:r>
            <a:r>
              <a:rPr lang="ja-JP" altLang="en-US"/>
              <a:t>）旅行先の食事場所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小売集計用!$CE$78:$CJ$78</c:f>
              <c:strCache>
                <c:ptCount val="6"/>
                <c:pt idx="0">
                  <c:v>①ホテル・旅館</c:v>
                </c:pt>
                <c:pt idx="1">
                  <c:v>②駅・駅ビル</c:v>
                </c:pt>
                <c:pt idx="2">
                  <c:v>③高速道路のサービスエリア・道の駅</c:v>
                </c:pt>
                <c:pt idx="3">
                  <c:v>④有名店</c:v>
                </c:pt>
                <c:pt idx="4">
                  <c:v>⑤口コミやＳＮＳで紹介された店</c:v>
                </c:pt>
                <c:pt idx="5">
                  <c:v>⑥その他</c:v>
                </c:pt>
              </c:strCache>
            </c:strRef>
          </c:cat>
          <c:val>
            <c:numRef>
              <c:f>小売集計用!$CE$79:$CJ$79</c:f>
              <c:numCache>
                <c:formatCode>0_);[Red]\(0\)</c:formatCode>
                <c:ptCount val="6"/>
                <c:pt idx="0">
                  <c:v>1022</c:v>
                </c:pt>
                <c:pt idx="1">
                  <c:v>99</c:v>
                </c:pt>
                <c:pt idx="2">
                  <c:v>355</c:v>
                </c:pt>
                <c:pt idx="3">
                  <c:v>466</c:v>
                </c:pt>
                <c:pt idx="4">
                  <c:v>601</c:v>
                </c:pt>
                <c:pt idx="5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72-4461-9CA5-03246319E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636864"/>
        <c:axId val="219638400"/>
      </c:barChart>
      <c:catAx>
        <c:axId val="219636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638400"/>
        <c:crosses val="autoZero"/>
        <c:auto val="1"/>
        <c:lblAlgn val="ctr"/>
        <c:lblOffset val="100"/>
        <c:noMultiLvlLbl val="0"/>
      </c:catAx>
      <c:valAx>
        <c:axId val="2196384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63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2</a:t>
            </a:r>
            <a:r>
              <a:rPr lang="ja-JP" altLang="en-US"/>
              <a:t>）どのような観光資源に魅力を感じますか？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飲食集計用!$BU$78:$CC$78</c:f>
              <c:strCache>
                <c:ptCount val="9"/>
                <c:pt idx="0">
                  <c:v>①観光施設</c:v>
                </c:pt>
                <c:pt idx="1">
                  <c:v>②自然・風景・季節の草花</c:v>
                </c:pt>
                <c:pt idx="2">
                  <c:v>③温泉</c:v>
                </c:pt>
                <c:pt idx="3">
                  <c:v>④体験施設</c:v>
                </c:pt>
                <c:pt idx="4">
                  <c:v>⑤グルメ</c:v>
                </c:pt>
                <c:pt idx="5">
                  <c:v>⑥地域の特産品</c:v>
                </c:pt>
                <c:pt idx="6">
                  <c:v>⑦祭り・イベント・スポーツ・コンサート</c:v>
                </c:pt>
                <c:pt idx="7">
                  <c:v>⑧地域の産業・文化</c:v>
                </c:pt>
                <c:pt idx="8">
                  <c:v>⑨その他</c:v>
                </c:pt>
              </c:strCache>
            </c:strRef>
          </c:cat>
          <c:val>
            <c:numRef>
              <c:f>飲食集計用!$BU$79:$CC$79</c:f>
              <c:numCache>
                <c:formatCode>0_);[Red]\(0\)</c:formatCode>
                <c:ptCount val="9"/>
                <c:pt idx="0">
                  <c:v>787</c:v>
                </c:pt>
                <c:pt idx="1">
                  <c:v>679</c:v>
                </c:pt>
                <c:pt idx="2">
                  <c:v>985</c:v>
                </c:pt>
                <c:pt idx="3">
                  <c:v>235</c:v>
                </c:pt>
                <c:pt idx="4">
                  <c:v>737</c:v>
                </c:pt>
                <c:pt idx="5">
                  <c:v>302</c:v>
                </c:pt>
                <c:pt idx="6">
                  <c:v>423</c:v>
                </c:pt>
                <c:pt idx="7">
                  <c:v>172</c:v>
                </c:pt>
                <c:pt idx="8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94-48A7-AE41-DD56561CF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674112"/>
        <c:axId val="219675648"/>
      </c:barChart>
      <c:catAx>
        <c:axId val="219674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675648"/>
        <c:crosses val="autoZero"/>
        <c:auto val="1"/>
        <c:lblAlgn val="ctr"/>
        <c:lblOffset val="100"/>
        <c:noMultiLvlLbl val="0"/>
      </c:catAx>
      <c:valAx>
        <c:axId val="2196756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67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3</a:t>
            </a:r>
            <a:r>
              <a:rPr lang="ja-JP" altLang="en-US"/>
              <a:t>）旅行先の食事場所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飲食集計用!$CE$78:$CJ$78</c:f>
              <c:strCache>
                <c:ptCount val="6"/>
                <c:pt idx="0">
                  <c:v>①ホテル・旅館</c:v>
                </c:pt>
                <c:pt idx="1">
                  <c:v>②駅・駅ビル</c:v>
                </c:pt>
                <c:pt idx="2">
                  <c:v>③高速道路のサービスエリア・道の駅</c:v>
                </c:pt>
                <c:pt idx="3">
                  <c:v>④有名店</c:v>
                </c:pt>
                <c:pt idx="4">
                  <c:v>⑤口コミやＳＮＳで紹介された店</c:v>
                </c:pt>
                <c:pt idx="5">
                  <c:v>⑥その他</c:v>
                </c:pt>
              </c:strCache>
            </c:strRef>
          </c:cat>
          <c:val>
            <c:numRef>
              <c:f>飲食集計用!$CE$79:$CJ$79</c:f>
              <c:numCache>
                <c:formatCode>0_);[Red]\(0\)</c:formatCode>
                <c:ptCount val="6"/>
                <c:pt idx="0">
                  <c:v>984</c:v>
                </c:pt>
                <c:pt idx="1">
                  <c:v>181</c:v>
                </c:pt>
                <c:pt idx="2">
                  <c:v>451</c:v>
                </c:pt>
                <c:pt idx="3">
                  <c:v>756</c:v>
                </c:pt>
                <c:pt idx="4">
                  <c:v>588</c:v>
                </c:pt>
                <c:pt idx="5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A6-4C6D-BA2A-71A5BBDF4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716608"/>
        <c:axId val="219730688"/>
      </c:barChart>
      <c:catAx>
        <c:axId val="2197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730688"/>
        <c:crosses val="autoZero"/>
        <c:auto val="1"/>
        <c:lblAlgn val="ctr"/>
        <c:lblOffset val="100"/>
        <c:noMultiLvlLbl val="0"/>
      </c:catAx>
      <c:valAx>
        <c:axId val="2197306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71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3</a:t>
            </a:r>
            <a:r>
              <a:rPr lang="ja-JP" altLang="en-US"/>
              <a:t>）旅行先で期待すること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小売集計用!$CL$78:$CQ$78</c:f>
              <c:strCache>
                <c:ptCount val="6"/>
                <c:pt idx="0">
                  <c:v>①その地域でしか食べられない料理</c:v>
                </c:pt>
                <c:pt idx="1">
                  <c:v>②手ごろな値段</c:v>
                </c:pt>
                <c:pt idx="2">
                  <c:v>③地元の新鮮な食材</c:v>
                </c:pt>
                <c:pt idx="3">
                  <c:v>④その地域でしか味わえない雰囲気・風景</c:v>
                </c:pt>
                <c:pt idx="4">
                  <c:v>⑤料理に関する情報・豆知識</c:v>
                </c:pt>
                <c:pt idx="5">
                  <c:v>⑥その他</c:v>
                </c:pt>
              </c:strCache>
            </c:strRef>
          </c:cat>
          <c:val>
            <c:numRef>
              <c:f>小売集計用!$CL$79:$CQ$79</c:f>
              <c:numCache>
                <c:formatCode>0_);[Red]\(0\)</c:formatCode>
                <c:ptCount val="6"/>
                <c:pt idx="0">
                  <c:v>1153</c:v>
                </c:pt>
                <c:pt idx="1">
                  <c:v>432</c:v>
                </c:pt>
                <c:pt idx="2">
                  <c:v>947</c:v>
                </c:pt>
                <c:pt idx="3">
                  <c:v>439</c:v>
                </c:pt>
                <c:pt idx="4">
                  <c:v>89</c:v>
                </c:pt>
                <c:pt idx="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BC-402C-9A77-92A856799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779072"/>
        <c:axId val="219780608"/>
      </c:barChart>
      <c:catAx>
        <c:axId val="219779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780608"/>
        <c:crosses val="autoZero"/>
        <c:auto val="1"/>
        <c:lblAlgn val="ctr"/>
        <c:lblOffset val="100"/>
        <c:noMultiLvlLbl val="0"/>
      </c:catAx>
      <c:valAx>
        <c:axId val="21978060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7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4</a:t>
            </a:r>
            <a:r>
              <a:rPr lang="ja-JP" altLang="en-US"/>
              <a:t>）旅行先で土産物を選ぶポイントは、どのようなものですか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小売集計用!$CS$78:$DE$78</c:f>
              <c:strCache>
                <c:ptCount val="13"/>
                <c:pt idx="0">
                  <c:v>①その土地に行かないと購入できない</c:v>
                </c:pt>
                <c:pt idx="1">
                  <c:v>②価格</c:v>
                </c:pt>
                <c:pt idx="2">
                  <c:v>③中身の個数</c:v>
                </c:pt>
                <c:pt idx="3">
                  <c:v>④小分包装</c:v>
                </c:pt>
                <c:pt idx="4">
                  <c:v>⑤消費期限・賞味期限</c:v>
                </c:pt>
                <c:pt idx="5">
                  <c:v>⑥持ち運びの容易さ</c:v>
                </c:pt>
                <c:pt idx="6">
                  <c:v>⑦パッケージなどのデザイン</c:v>
                </c:pt>
                <c:pt idx="7">
                  <c:v>⑧口コミ</c:v>
                </c:pt>
                <c:pt idx="8">
                  <c:v>⑨雑誌やガイドブックなどの評判</c:v>
                </c:pt>
                <c:pt idx="9">
                  <c:v>⑩ＳＮＳ等の情報</c:v>
                </c:pt>
                <c:pt idx="10">
                  <c:v>⑪ブランドや商品イメージ</c:v>
                </c:pt>
                <c:pt idx="11">
                  <c:v>⑫臭わない</c:v>
                </c:pt>
                <c:pt idx="12">
                  <c:v>⑬その他</c:v>
                </c:pt>
              </c:strCache>
            </c:strRef>
          </c:cat>
          <c:val>
            <c:numRef>
              <c:f>小売集計用!$CS$79:$DE$79</c:f>
              <c:numCache>
                <c:formatCode>0_);[Red]\(0\)</c:formatCode>
                <c:ptCount val="13"/>
                <c:pt idx="0">
                  <c:v>1226</c:v>
                </c:pt>
                <c:pt idx="1">
                  <c:v>611</c:v>
                </c:pt>
                <c:pt idx="2">
                  <c:v>181</c:v>
                </c:pt>
                <c:pt idx="3">
                  <c:v>255</c:v>
                </c:pt>
                <c:pt idx="4">
                  <c:v>395</c:v>
                </c:pt>
                <c:pt idx="5">
                  <c:v>386</c:v>
                </c:pt>
                <c:pt idx="6">
                  <c:v>123</c:v>
                </c:pt>
                <c:pt idx="7">
                  <c:v>133</c:v>
                </c:pt>
                <c:pt idx="8">
                  <c:v>156</c:v>
                </c:pt>
                <c:pt idx="9">
                  <c:v>64</c:v>
                </c:pt>
                <c:pt idx="10">
                  <c:v>60</c:v>
                </c:pt>
                <c:pt idx="11">
                  <c:v>70</c:v>
                </c:pt>
                <c:pt idx="12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34-4A0D-98DD-3F1482612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801088"/>
        <c:axId val="219802624"/>
      </c:barChart>
      <c:catAx>
        <c:axId val="21980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802624"/>
        <c:crosses val="autoZero"/>
        <c:auto val="1"/>
        <c:lblAlgn val="ctr"/>
        <c:lblOffset val="100"/>
        <c:noMultiLvlLbl val="0"/>
      </c:catAx>
      <c:valAx>
        <c:axId val="2198026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80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3</a:t>
            </a:r>
            <a:r>
              <a:rPr lang="ja-JP" altLang="en-US"/>
              <a:t>）旅行先で期待すること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飲食集計用!$CL$78:$CQ$78</c:f>
              <c:strCache>
                <c:ptCount val="6"/>
                <c:pt idx="0">
                  <c:v>①その地域でしか食べられない料理</c:v>
                </c:pt>
                <c:pt idx="1">
                  <c:v>②手ごろな値段</c:v>
                </c:pt>
                <c:pt idx="2">
                  <c:v>③地元の新鮮な食材</c:v>
                </c:pt>
                <c:pt idx="3">
                  <c:v>④その地域でしか味わえない雰囲気・風景</c:v>
                </c:pt>
                <c:pt idx="4">
                  <c:v>⑤料理に関する情報・豆知識</c:v>
                </c:pt>
                <c:pt idx="5">
                  <c:v>⑥その他</c:v>
                </c:pt>
              </c:strCache>
            </c:strRef>
          </c:cat>
          <c:val>
            <c:numRef>
              <c:f>飲食集計用!$CL$79:$CQ$79</c:f>
              <c:numCache>
                <c:formatCode>0_);[Red]\(0\)</c:formatCode>
                <c:ptCount val="6"/>
                <c:pt idx="0">
                  <c:v>1059</c:v>
                </c:pt>
                <c:pt idx="1">
                  <c:v>461</c:v>
                </c:pt>
                <c:pt idx="2">
                  <c:v>806</c:v>
                </c:pt>
                <c:pt idx="3">
                  <c:v>515</c:v>
                </c:pt>
                <c:pt idx="4">
                  <c:v>138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5F-4841-B9AE-BA7E1910E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846144"/>
        <c:axId val="219847680"/>
      </c:barChart>
      <c:catAx>
        <c:axId val="219846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847680"/>
        <c:crosses val="autoZero"/>
        <c:auto val="1"/>
        <c:lblAlgn val="ctr"/>
        <c:lblOffset val="100"/>
        <c:noMultiLvlLbl val="0"/>
      </c:catAx>
      <c:valAx>
        <c:axId val="2198476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84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未既婚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91-4334-9093-716A7B5E48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91-4334-9093-716A7B5E48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91-4334-9093-716A7B5E48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小売集計用!$C$32:$C$34</c:f>
              <c:strCache>
                <c:ptCount val="3"/>
                <c:pt idx="0">
                  <c:v>既婚</c:v>
                </c:pt>
                <c:pt idx="1">
                  <c:v>未婚</c:v>
                </c:pt>
                <c:pt idx="2">
                  <c:v>未回答</c:v>
                </c:pt>
              </c:strCache>
            </c:strRef>
          </c:cat>
          <c:val>
            <c:numRef>
              <c:f>小売集計用!$E$32:$E$34</c:f>
              <c:numCache>
                <c:formatCode>0_);[Red]\(0\)</c:formatCode>
                <c:ptCount val="3"/>
                <c:pt idx="0">
                  <c:v>1163</c:v>
                </c:pt>
                <c:pt idx="1">
                  <c:v>291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91-4334-9093-716A7B5E48F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4</a:t>
            </a:r>
            <a:r>
              <a:rPr lang="ja-JP" altLang="en-US"/>
              <a:t>）旅行先で土産物を選ぶポイントは、どのようなものですか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飲食集計用!$CS$78:$DE$78</c:f>
              <c:strCache>
                <c:ptCount val="13"/>
                <c:pt idx="0">
                  <c:v>①その土地に行かないと購入できない</c:v>
                </c:pt>
                <c:pt idx="1">
                  <c:v>②価格</c:v>
                </c:pt>
                <c:pt idx="2">
                  <c:v>③中身の個数</c:v>
                </c:pt>
                <c:pt idx="3">
                  <c:v>④小分包装</c:v>
                </c:pt>
                <c:pt idx="4">
                  <c:v>⑤消費期限・賞味期限</c:v>
                </c:pt>
                <c:pt idx="5">
                  <c:v>⑥持ち運びの容易さ</c:v>
                </c:pt>
                <c:pt idx="6">
                  <c:v>⑦パッケージなどのデザイン</c:v>
                </c:pt>
                <c:pt idx="7">
                  <c:v>⑧口コミ</c:v>
                </c:pt>
                <c:pt idx="8">
                  <c:v>⑨雑誌やガイドブックなどの評判</c:v>
                </c:pt>
                <c:pt idx="9">
                  <c:v>⑩ＳＮＳ等の情報</c:v>
                </c:pt>
                <c:pt idx="10">
                  <c:v>⑪ブランドや商品イメージ</c:v>
                </c:pt>
                <c:pt idx="11">
                  <c:v>⑫臭わない</c:v>
                </c:pt>
                <c:pt idx="12">
                  <c:v>⑬その他</c:v>
                </c:pt>
              </c:strCache>
            </c:strRef>
          </c:cat>
          <c:val>
            <c:numRef>
              <c:f>飲食集計用!$CS$79:$DE$79</c:f>
              <c:numCache>
                <c:formatCode>0_);[Red]\(0\)</c:formatCode>
                <c:ptCount val="13"/>
                <c:pt idx="0">
                  <c:v>1111</c:v>
                </c:pt>
                <c:pt idx="1">
                  <c:v>568</c:v>
                </c:pt>
                <c:pt idx="2">
                  <c:v>332</c:v>
                </c:pt>
                <c:pt idx="3">
                  <c:v>235</c:v>
                </c:pt>
                <c:pt idx="4">
                  <c:v>270</c:v>
                </c:pt>
                <c:pt idx="5">
                  <c:v>358</c:v>
                </c:pt>
                <c:pt idx="6">
                  <c:v>295</c:v>
                </c:pt>
                <c:pt idx="7">
                  <c:v>226</c:v>
                </c:pt>
                <c:pt idx="8">
                  <c:v>236</c:v>
                </c:pt>
                <c:pt idx="9">
                  <c:v>246</c:v>
                </c:pt>
                <c:pt idx="10">
                  <c:v>225</c:v>
                </c:pt>
                <c:pt idx="11">
                  <c:v>82</c:v>
                </c:pt>
                <c:pt idx="1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A-436B-B73E-D38D56140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892736"/>
        <c:axId val="219898624"/>
      </c:barChart>
      <c:catAx>
        <c:axId val="219892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898624"/>
        <c:crosses val="autoZero"/>
        <c:auto val="1"/>
        <c:lblAlgn val="ctr"/>
        <c:lblOffset val="100"/>
        <c:noMultiLvlLbl val="0"/>
      </c:catAx>
      <c:valAx>
        <c:axId val="2198986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89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/>
              <a:t>（</a:t>
            </a:r>
            <a:r>
              <a:rPr lang="en-US" altLang="ja-JP" sz="2000"/>
              <a:t>1</a:t>
            </a:r>
            <a:r>
              <a:rPr lang="ja-JP" altLang="en-US" sz="2000"/>
              <a:t>）駿河湾中西部のイメージ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小売集計用!$DG$78:$DS$78</c:f>
              <c:strCache>
                <c:ptCount val="13"/>
                <c:pt idx="0">
                  <c:v>①おいしい水産物</c:v>
                </c:pt>
                <c:pt idx="1">
                  <c:v>②きれいな海</c:v>
                </c:pt>
                <c:pt idx="2">
                  <c:v>③砂浜</c:v>
                </c:pt>
                <c:pt idx="3">
                  <c:v>④マリンスポーツ</c:v>
                </c:pt>
                <c:pt idx="4">
                  <c:v>⑤釣り</c:v>
                </c:pt>
                <c:pt idx="5">
                  <c:v>⑥歴史</c:v>
                </c:pt>
                <c:pt idx="6">
                  <c:v>⑦観光地</c:v>
                </c:pt>
                <c:pt idx="7">
                  <c:v>⑧富士山</c:v>
                </c:pt>
                <c:pt idx="8">
                  <c:v>⑨港</c:v>
                </c:pt>
                <c:pt idx="9">
                  <c:v>⑩漁業</c:v>
                </c:pt>
                <c:pt idx="10">
                  <c:v>⑪お茶</c:v>
                </c:pt>
                <c:pt idx="11">
                  <c:v>⑫わからない</c:v>
                </c:pt>
                <c:pt idx="12">
                  <c:v>⑬その他</c:v>
                </c:pt>
              </c:strCache>
            </c:strRef>
          </c:cat>
          <c:val>
            <c:numRef>
              <c:f>小売集計用!$DG$79:$DS$79</c:f>
              <c:numCache>
                <c:formatCode>0_);[Red]\(0\)</c:formatCode>
                <c:ptCount val="13"/>
                <c:pt idx="0">
                  <c:v>986</c:v>
                </c:pt>
                <c:pt idx="1">
                  <c:v>477</c:v>
                </c:pt>
                <c:pt idx="2">
                  <c:v>72</c:v>
                </c:pt>
                <c:pt idx="3">
                  <c:v>74</c:v>
                </c:pt>
                <c:pt idx="4">
                  <c:v>174</c:v>
                </c:pt>
                <c:pt idx="5">
                  <c:v>53</c:v>
                </c:pt>
                <c:pt idx="6">
                  <c:v>212</c:v>
                </c:pt>
                <c:pt idx="7">
                  <c:v>465</c:v>
                </c:pt>
                <c:pt idx="8">
                  <c:v>254</c:v>
                </c:pt>
                <c:pt idx="9">
                  <c:v>312</c:v>
                </c:pt>
                <c:pt idx="10">
                  <c:v>394</c:v>
                </c:pt>
                <c:pt idx="11">
                  <c:v>98</c:v>
                </c:pt>
                <c:pt idx="1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A2-4F00-9804-5B2A50C59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913216"/>
        <c:axId val="219939584"/>
      </c:barChart>
      <c:catAx>
        <c:axId val="219913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939584"/>
        <c:crosses val="autoZero"/>
        <c:auto val="1"/>
        <c:lblAlgn val="ctr"/>
        <c:lblOffset val="100"/>
        <c:noMultiLvlLbl val="0"/>
      </c:catAx>
      <c:valAx>
        <c:axId val="2199395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91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/>
              <a:t>(2)</a:t>
            </a:r>
            <a:r>
              <a:rPr lang="ja-JP" altLang="en-US" sz="1600"/>
              <a:t>駿河湾中西部の中で訪れたことのある地域・目的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小売集計用!$A$101</c:f>
              <c:strCache>
                <c:ptCount val="1"/>
                <c:pt idx="0">
                  <c:v>静岡市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小売集計用!$B$100:$M$100</c:f>
              <c:strCache>
                <c:ptCount val="12"/>
                <c:pt idx="0">
                  <c:v>①観光</c:v>
                </c:pt>
                <c:pt idx="1">
                  <c:v>②祭り</c:v>
                </c:pt>
                <c:pt idx="2">
                  <c:v>③観戦</c:v>
                </c:pt>
                <c:pt idx="3">
                  <c:v>④鑑賞</c:v>
                </c:pt>
                <c:pt idx="4">
                  <c:v>⑤グルメ</c:v>
                </c:pt>
                <c:pt idx="5">
                  <c:v>⑥体験施設</c:v>
                </c:pt>
                <c:pt idx="6">
                  <c:v>⑦買い物</c:v>
                </c:pt>
                <c:pt idx="7">
                  <c:v>⑧温泉</c:v>
                </c:pt>
                <c:pt idx="8">
                  <c:v>⑨海水浴</c:v>
                </c:pt>
                <c:pt idx="9">
                  <c:v>⑩仕事</c:v>
                </c:pt>
                <c:pt idx="10">
                  <c:v>⑪訪問</c:v>
                </c:pt>
                <c:pt idx="11">
                  <c:v>⑫その他</c:v>
                </c:pt>
              </c:strCache>
            </c:strRef>
          </c:cat>
          <c:val>
            <c:numRef>
              <c:f>小売集計用!$B$101:$M$101</c:f>
              <c:numCache>
                <c:formatCode>0_);[Red]\(0\)</c:formatCode>
                <c:ptCount val="12"/>
                <c:pt idx="0">
                  <c:v>281</c:v>
                </c:pt>
                <c:pt idx="1">
                  <c:v>16</c:v>
                </c:pt>
                <c:pt idx="2">
                  <c:v>2</c:v>
                </c:pt>
                <c:pt idx="3">
                  <c:v>5</c:v>
                </c:pt>
                <c:pt idx="4">
                  <c:v>71</c:v>
                </c:pt>
                <c:pt idx="5">
                  <c:v>8</c:v>
                </c:pt>
                <c:pt idx="6">
                  <c:v>40</c:v>
                </c:pt>
                <c:pt idx="7">
                  <c:v>77</c:v>
                </c:pt>
                <c:pt idx="8">
                  <c:v>25</c:v>
                </c:pt>
                <c:pt idx="9">
                  <c:v>59</c:v>
                </c:pt>
                <c:pt idx="10">
                  <c:v>42</c:v>
                </c:pt>
                <c:pt idx="11">
                  <c:v>191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04-4B90-AE1B-AF74688C7C6B}"/>
            </c:ext>
          </c:extLst>
        </c:ser>
        <c:ser>
          <c:idx val="1"/>
          <c:order val="1"/>
          <c:tx>
            <c:strRef>
              <c:f>小売集計用!$A$102</c:f>
              <c:strCache>
                <c:ptCount val="1"/>
                <c:pt idx="0">
                  <c:v>焼津市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小売集計用!$B$100:$M$100</c:f>
              <c:strCache>
                <c:ptCount val="12"/>
                <c:pt idx="0">
                  <c:v>①観光</c:v>
                </c:pt>
                <c:pt idx="1">
                  <c:v>②祭り</c:v>
                </c:pt>
                <c:pt idx="2">
                  <c:v>③観戦</c:v>
                </c:pt>
                <c:pt idx="3">
                  <c:v>④鑑賞</c:v>
                </c:pt>
                <c:pt idx="4">
                  <c:v>⑤グルメ</c:v>
                </c:pt>
                <c:pt idx="5">
                  <c:v>⑥体験施設</c:v>
                </c:pt>
                <c:pt idx="6">
                  <c:v>⑦買い物</c:v>
                </c:pt>
                <c:pt idx="7">
                  <c:v>⑧温泉</c:v>
                </c:pt>
                <c:pt idx="8">
                  <c:v>⑨海水浴</c:v>
                </c:pt>
                <c:pt idx="9">
                  <c:v>⑩仕事</c:v>
                </c:pt>
                <c:pt idx="10">
                  <c:v>⑪訪問</c:v>
                </c:pt>
                <c:pt idx="11">
                  <c:v>⑫その他</c:v>
                </c:pt>
              </c:strCache>
            </c:strRef>
          </c:cat>
          <c:val>
            <c:numRef>
              <c:f>小売集計用!$B$102:$M$102</c:f>
              <c:numCache>
                <c:formatCode>0_);[Red]\(0\)</c:formatCode>
                <c:ptCount val="12"/>
                <c:pt idx="0">
                  <c:v>173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74</c:v>
                </c:pt>
                <c:pt idx="5">
                  <c:v>3</c:v>
                </c:pt>
                <c:pt idx="6">
                  <c:v>53</c:v>
                </c:pt>
                <c:pt idx="7">
                  <c:v>41</c:v>
                </c:pt>
                <c:pt idx="8">
                  <c:v>11</c:v>
                </c:pt>
                <c:pt idx="9">
                  <c:v>20</c:v>
                </c:pt>
                <c:pt idx="10">
                  <c:v>18</c:v>
                </c:pt>
                <c:pt idx="11">
                  <c:v>111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004-4B90-AE1B-AF74688C7C6B}"/>
            </c:ext>
          </c:extLst>
        </c:ser>
        <c:ser>
          <c:idx val="2"/>
          <c:order val="2"/>
          <c:tx>
            <c:strRef>
              <c:f>小売集計用!$A$103</c:f>
              <c:strCache>
                <c:ptCount val="1"/>
                <c:pt idx="0">
                  <c:v>吉田町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小売集計用!$B$100:$M$100</c:f>
              <c:strCache>
                <c:ptCount val="12"/>
                <c:pt idx="0">
                  <c:v>①観光</c:v>
                </c:pt>
                <c:pt idx="1">
                  <c:v>②祭り</c:v>
                </c:pt>
                <c:pt idx="2">
                  <c:v>③観戦</c:v>
                </c:pt>
                <c:pt idx="3">
                  <c:v>④鑑賞</c:v>
                </c:pt>
                <c:pt idx="4">
                  <c:v>⑤グルメ</c:v>
                </c:pt>
                <c:pt idx="5">
                  <c:v>⑥体験施設</c:v>
                </c:pt>
                <c:pt idx="6">
                  <c:v>⑦買い物</c:v>
                </c:pt>
                <c:pt idx="7">
                  <c:v>⑧温泉</c:v>
                </c:pt>
                <c:pt idx="8">
                  <c:v>⑨海水浴</c:v>
                </c:pt>
                <c:pt idx="9">
                  <c:v>⑩仕事</c:v>
                </c:pt>
                <c:pt idx="10">
                  <c:v>⑪訪問</c:v>
                </c:pt>
                <c:pt idx="11">
                  <c:v>⑫その他</c:v>
                </c:pt>
              </c:strCache>
            </c:strRef>
          </c:cat>
          <c:val>
            <c:numRef>
              <c:f>小売集計用!$B$103:$M$103</c:f>
              <c:numCache>
                <c:formatCode>0_);[Red]\(0\)</c:formatCode>
                <c:ptCount val="12"/>
                <c:pt idx="0">
                  <c:v>29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  <c:pt idx="6">
                  <c:v>1</c:v>
                </c:pt>
                <c:pt idx="7">
                  <c:v>6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004-4B90-AE1B-AF74688C7C6B}"/>
            </c:ext>
          </c:extLst>
        </c:ser>
        <c:ser>
          <c:idx val="3"/>
          <c:order val="3"/>
          <c:tx>
            <c:strRef>
              <c:f>小売集計用!$A$104</c:f>
              <c:strCache>
                <c:ptCount val="1"/>
                <c:pt idx="0">
                  <c:v>牧之原市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小売集計用!$B$100:$M$100</c:f>
              <c:strCache>
                <c:ptCount val="12"/>
                <c:pt idx="0">
                  <c:v>①観光</c:v>
                </c:pt>
                <c:pt idx="1">
                  <c:v>②祭り</c:v>
                </c:pt>
                <c:pt idx="2">
                  <c:v>③観戦</c:v>
                </c:pt>
                <c:pt idx="3">
                  <c:v>④鑑賞</c:v>
                </c:pt>
                <c:pt idx="4">
                  <c:v>⑤グルメ</c:v>
                </c:pt>
                <c:pt idx="5">
                  <c:v>⑥体験施設</c:v>
                </c:pt>
                <c:pt idx="6">
                  <c:v>⑦買い物</c:v>
                </c:pt>
                <c:pt idx="7">
                  <c:v>⑧温泉</c:v>
                </c:pt>
                <c:pt idx="8">
                  <c:v>⑨海水浴</c:v>
                </c:pt>
                <c:pt idx="9">
                  <c:v>⑩仕事</c:v>
                </c:pt>
                <c:pt idx="10">
                  <c:v>⑪訪問</c:v>
                </c:pt>
                <c:pt idx="11">
                  <c:v>⑫その他</c:v>
                </c:pt>
              </c:strCache>
            </c:strRef>
          </c:cat>
          <c:val>
            <c:numRef>
              <c:f>小売集計用!$B$104:$M$104</c:f>
              <c:numCache>
                <c:formatCode>0_);[Red]\(0\)</c:formatCode>
                <c:ptCount val="12"/>
                <c:pt idx="0">
                  <c:v>32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  <c:pt idx="7">
                  <c:v>5</c:v>
                </c:pt>
                <c:pt idx="8">
                  <c:v>1</c:v>
                </c:pt>
                <c:pt idx="9">
                  <c:v>9</c:v>
                </c:pt>
                <c:pt idx="10">
                  <c:v>6</c:v>
                </c:pt>
                <c:pt idx="11">
                  <c:v>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004-4B90-AE1B-AF74688C7C6B}"/>
            </c:ext>
          </c:extLst>
        </c:ser>
        <c:ser>
          <c:idx val="4"/>
          <c:order val="4"/>
          <c:tx>
            <c:strRef>
              <c:f>小売集計用!$A$105</c:f>
              <c:strCache>
                <c:ptCount val="1"/>
                <c:pt idx="0">
                  <c:v>御前崎市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小売集計用!$B$100:$M$100</c:f>
              <c:strCache>
                <c:ptCount val="12"/>
                <c:pt idx="0">
                  <c:v>①観光</c:v>
                </c:pt>
                <c:pt idx="1">
                  <c:v>②祭り</c:v>
                </c:pt>
                <c:pt idx="2">
                  <c:v>③観戦</c:v>
                </c:pt>
                <c:pt idx="3">
                  <c:v>④鑑賞</c:v>
                </c:pt>
                <c:pt idx="4">
                  <c:v>⑤グルメ</c:v>
                </c:pt>
                <c:pt idx="5">
                  <c:v>⑥体験施設</c:v>
                </c:pt>
                <c:pt idx="6">
                  <c:v>⑦買い物</c:v>
                </c:pt>
                <c:pt idx="7">
                  <c:v>⑧温泉</c:v>
                </c:pt>
                <c:pt idx="8">
                  <c:v>⑨海水浴</c:v>
                </c:pt>
                <c:pt idx="9">
                  <c:v>⑩仕事</c:v>
                </c:pt>
                <c:pt idx="10">
                  <c:v>⑪訪問</c:v>
                </c:pt>
                <c:pt idx="11">
                  <c:v>⑫その他</c:v>
                </c:pt>
              </c:strCache>
            </c:strRef>
          </c:cat>
          <c:val>
            <c:numRef>
              <c:f>小売集計用!$B$105:$M$105</c:f>
              <c:numCache>
                <c:formatCode>0_);[Red]\(0\)</c:formatCode>
                <c:ptCount val="12"/>
                <c:pt idx="0">
                  <c:v>108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23</c:v>
                </c:pt>
                <c:pt idx="5">
                  <c:v>2</c:v>
                </c:pt>
                <c:pt idx="6">
                  <c:v>9</c:v>
                </c:pt>
                <c:pt idx="7">
                  <c:v>26</c:v>
                </c:pt>
                <c:pt idx="8">
                  <c:v>16</c:v>
                </c:pt>
                <c:pt idx="9">
                  <c:v>8</c:v>
                </c:pt>
                <c:pt idx="10">
                  <c:v>9</c:v>
                </c:pt>
                <c:pt idx="11">
                  <c:v>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004-4B90-AE1B-AF74688C7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995136"/>
        <c:axId val="220013696"/>
      </c:lineChart>
      <c:catAx>
        <c:axId val="21999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013696"/>
        <c:crosses val="autoZero"/>
        <c:auto val="1"/>
        <c:lblAlgn val="ctr"/>
        <c:lblOffset val="100"/>
        <c:noMultiLvlLbl val="0"/>
      </c:catAx>
      <c:valAx>
        <c:axId val="22001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99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日程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小売集計用!$C$129:$C$132</c:f>
              <c:strCache>
                <c:ptCount val="4"/>
                <c:pt idx="0">
                  <c:v>日帰り</c:v>
                </c:pt>
                <c:pt idx="1">
                  <c:v>1泊2日</c:v>
                </c:pt>
                <c:pt idx="2">
                  <c:v>2泊3日</c:v>
                </c:pt>
                <c:pt idx="3">
                  <c:v>3泊4日以上</c:v>
                </c:pt>
              </c:strCache>
            </c:strRef>
          </c:cat>
          <c:val>
            <c:numRef>
              <c:f>小売集計用!$E$129:$E$132</c:f>
              <c:numCache>
                <c:formatCode>General</c:formatCode>
                <c:ptCount val="4"/>
                <c:pt idx="0">
                  <c:v>119</c:v>
                </c:pt>
                <c:pt idx="1">
                  <c:v>732</c:v>
                </c:pt>
                <c:pt idx="2">
                  <c:v>280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F2-4F4C-9284-B29392949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0045696"/>
        <c:axId val="220047232"/>
      </c:barChart>
      <c:catAx>
        <c:axId val="2200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047232"/>
        <c:crosses val="autoZero"/>
        <c:auto val="1"/>
        <c:lblAlgn val="ctr"/>
        <c:lblOffset val="100"/>
        <c:noMultiLvlLbl val="0"/>
      </c:catAx>
      <c:valAx>
        <c:axId val="2200472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04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交通手段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小売集計用!$C$133:$C$139</c:f>
              <c:strCache>
                <c:ptCount val="7"/>
                <c:pt idx="0">
                  <c:v>船</c:v>
                </c:pt>
                <c:pt idx="1">
                  <c:v>飛行機</c:v>
                </c:pt>
                <c:pt idx="2">
                  <c:v>バス</c:v>
                </c:pt>
                <c:pt idx="3">
                  <c:v>自動車（含二輪車）</c:v>
                </c:pt>
                <c:pt idx="4">
                  <c:v>鉄道</c:v>
                </c:pt>
                <c:pt idx="5">
                  <c:v>自転車</c:v>
                </c:pt>
                <c:pt idx="6">
                  <c:v>その他</c:v>
                </c:pt>
              </c:strCache>
            </c:strRef>
          </c:cat>
          <c:val>
            <c:numRef>
              <c:f>小売集計用!$E$133:$E$139</c:f>
              <c:numCache>
                <c:formatCode>General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72</c:v>
                </c:pt>
                <c:pt idx="3">
                  <c:v>464</c:v>
                </c:pt>
                <c:pt idx="4">
                  <c:v>420</c:v>
                </c:pt>
                <c:pt idx="5">
                  <c:v>16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09-4036-A49F-3821B4048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0084096"/>
        <c:axId val="220085632"/>
      </c:barChart>
      <c:catAx>
        <c:axId val="220084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085632"/>
        <c:crosses val="autoZero"/>
        <c:auto val="1"/>
        <c:lblAlgn val="ctr"/>
        <c:lblOffset val="100"/>
        <c:noMultiLvlLbl val="0"/>
      </c:catAx>
      <c:valAx>
        <c:axId val="2200856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08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旅行形態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小売集計用!$C$140:$C$144</c:f>
              <c:strCache>
                <c:ptCount val="5"/>
                <c:pt idx="0">
                  <c:v>団体</c:v>
                </c:pt>
                <c:pt idx="1">
                  <c:v>個人</c:v>
                </c:pt>
                <c:pt idx="2">
                  <c:v>家族</c:v>
                </c:pt>
                <c:pt idx="3">
                  <c:v>グループ</c:v>
                </c:pt>
                <c:pt idx="4">
                  <c:v>その他</c:v>
                </c:pt>
              </c:strCache>
            </c:strRef>
          </c:cat>
          <c:val>
            <c:numRef>
              <c:f>小売集計用!$E$140:$E$144</c:f>
              <c:numCache>
                <c:formatCode>General</c:formatCode>
                <c:ptCount val="5"/>
                <c:pt idx="0">
                  <c:v>38</c:v>
                </c:pt>
                <c:pt idx="1">
                  <c:v>223</c:v>
                </c:pt>
                <c:pt idx="2">
                  <c:v>672</c:v>
                </c:pt>
                <c:pt idx="3">
                  <c:v>107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52-4E3A-9B9D-B62DD33F3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0097920"/>
        <c:axId val="220120192"/>
      </c:barChart>
      <c:catAx>
        <c:axId val="220097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120192"/>
        <c:crosses val="autoZero"/>
        <c:auto val="1"/>
        <c:lblAlgn val="ctr"/>
        <c:lblOffset val="100"/>
        <c:noMultiLvlLbl val="0"/>
      </c:catAx>
      <c:valAx>
        <c:axId val="2201201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09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（</a:t>
            </a:r>
            <a:r>
              <a:rPr lang="en-US" altLang="ja-JP"/>
              <a:t>5</a:t>
            </a:r>
            <a:r>
              <a:rPr lang="ja-JP" altLang="en-US"/>
              <a:t>）もし今後、駿河湾中西部へ旅行するとしたら、どのような水産物を食べてみたいですか？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小売集計用!$GZ$78:$HS$78</c:f>
              <c:strCache>
                <c:ptCount val="20"/>
                <c:pt idx="0">
                  <c:v>①かつお</c:v>
                </c:pt>
                <c:pt idx="1">
                  <c:v>②まぐろ</c:v>
                </c:pt>
                <c:pt idx="2">
                  <c:v>③ぶり</c:v>
                </c:pt>
                <c:pt idx="3">
                  <c:v>④さば</c:v>
                </c:pt>
                <c:pt idx="4">
                  <c:v>⑤あじ</c:v>
                </c:pt>
                <c:pt idx="5">
                  <c:v>⑥いわし</c:v>
                </c:pt>
                <c:pt idx="6">
                  <c:v>⑦しらす</c:v>
                </c:pt>
                <c:pt idx="7">
                  <c:v>⑧かます</c:v>
                </c:pt>
                <c:pt idx="8">
                  <c:v>⑨たい</c:v>
                </c:pt>
                <c:pt idx="9">
                  <c:v>⑩桜えび</c:v>
                </c:pt>
                <c:pt idx="10">
                  <c:v>⑪たちうお</c:v>
                </c:pt>
                <c:pt idx="11">
                  <c:v>⑫うなぎ</c:v>
                </c:pt>
                <c:pt idx="12">
                  <c:v>⑬さわら</c:v>
                </c:pt>
                <c:pt idx="13">
                  <c:v>⑭ふぐ</c:v>
                </c:pt>
                <c:pt idx="14">
                  <c:v>⑮くえ</c:v>
                </c:pt>
                <c:pt idx="15">
                  <c:v>⑯ほうぼう</c:v>
                </c:pt>
                <c:pt idx="16">
                  <c:v>⑰きんめ</c:v>
                </c:pt>
                <c:pt idx="17">
                  <c:v>⑱伊勢えび</c:v>
                </c:pt>
                <c:pt idx="18">
                  <c:v>⑲貝類</c:v>
                </c:pt>
                <c:pt idx="19">
                  <c:v>⑳その他</c:v>
                </c:pt>
              </c:strCache>
            </c:strRef>
          </c:cat>
          <c:val>
            <c:numRef>
              <c:f>小売集計用!$GZ$79:$HS$79</c:f>
              <c:numCache>
                <c:formatCode>0_);[Red]\(0\)</c:formatCode>
                <c:ptCount val="20"/>
                <c:pt idx="0">
                  <c:v>370</c:v>
                </c:pt>
                <c:pt idx="1">
                  <c:v>585</c:v>
                </c:pt>
                <c:pt idx="2">
                  <c:v>169</c:v>
                </c:pt>
                <c:pt idx="3">
                  <c:v>148</c:v>
                </c:pt>
                <c:pt idx="4">
                  <c:v>305</c:v>
                </c:pt>
                <c:pt idx="5">
                  <c:v>138</c:v>
                </c:pt>
                <c:pt idx="6">
                  <c:v>540</c:v>
                </c:pt>
                <c:pt idx="7">
                  <c:v>78</c:v>
                </c:pt>
                <c:pt idx="8">
                  <c:v>150</c:v>
                </c:pt>
                <c:pt idx="9">
                  <c:v>560</c:v>
                </c:pt>
                <c:pt idx="10">
                  <c:v>130</c:v>
                </c:pt>
                <c:pt idx="11">
                  <c:v>270</c:v>
                </c:pt>
                <c:pt idx="12">
                  <c:v>65</c:v>
                </c:pt>
                <c:pt idx="13">
                  <c:v>67</c:v>
                </c:pt>
                <c:pt idx="14">
                  <c:v>145</c:v>
                </c:pt>
                <c:pt idx="15">
                  <c:v>110</c:v>
                </c:pt>
                <c:pt idx="16">
                  <c:v>450</c:v>
                </c:pt>
                <c:pt idx="17">
                  <c:v>322</c:v>
                </c:pt>
                <c:pt idx="18">
                  <c:v>204</c:v>
                </c:pt>
                <c:pt idx="19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42-4505-A78A-2A6A9EFE8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0164864"/>
        <c:axId val="220166400"/>
      </c:barChart>
      <c:catAx>
        <c:axId val="2201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166400"/>
        <c:crosses val="autoZero"/>
        <c:auto val="1"/>
        <c:lblAlgn val="ctr"/>
        <c:lblOffset val="100"/>
        <c:noMultiLvlLbl val="0"/>
      </c:catAx>
      <c:valAx>
        <c:axId val="22016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16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家族構成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小売集計用!$C$36</c:f>
              <c:strCache>
                <c:ptCount val="1"/>
                <c:pt idx="0">
                  <c:v>1人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小売集計用!$D$35:$E$35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小売集計用!$D$36:$E$36</c:f>
              <c:numCache>
                <c:formatCode>0_);[Red]\(0\)</c:formatCode>
                <c:ptCount val="2"/>
                <c:pt idx="0">
                  <c:v>242</c:v>
                </c:pt>
                <c:pt idx="1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49-4C10-A38D-8E690D3F949B}"/>
            </c:ext>
          </c:extLst>
        </c:ser>
        <c:ser>
          <c:idx val="1"/>
          <c:order val="1"/>
          <c:tx>
            <c:strRef>
              <c:f>小売集計用!$C$37</c:f>
              <c:strCache>
                <c:ptCount val="1"/>
                <c:pt idx="0">
                  <c:v>2人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小売集計用!$D$35:$E$35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小売集計用!$D$37:$E$37</c:f>
              <c:numCache>
                <c:formatCode>0_);[Red]\(0\)</c:formatCode>
                <c:ptCount val="2"/>
                <c:pt idx="0">
                  <c:v>831</c:v>
                </c:pt>
                <c:pt idx="1">
                  <c:v>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49-4C10-A38D-8E690D3F949B}"/>
            </c:ext>
          </c:extLst>
        </c:ser>
        <c:ser>
          <c:idx val="2"/>
          <c:order val="2"/>
          <c:tx>
            <c:strRef>
              <c:f>小売集計用!$C$38</c:f>
              <c:strCache>
                <c:ptCount val="1"/>
                <c:pt idx="0">
                  <c:v>3人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小売集計用!$D$35:$E$35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小売集計用!$D$38:$E$38</c:f>
              <c:numCache>
                <c:formatCode>0_);[Red]\(0\)</c:formatCode>
                <c:ptCount val="2"/>
                <c:pt idx="0">
                  <c:v>210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49-4C10-A38D-8E690D3F949B}"/>
            </c:ext>
          </c:extLst>
        </c:ser>
        <c:ser>
          <c:idx val="3"/>
          <c:order val="3"/>
          <c:tx>
            <c:strRef>
              <c:f>小売集計用!$C$39</c:f>
              <c:strCache>
                <c:ptCount val="1"/>
                <c:pt idx="0">
                  <c:v>4人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小売集計用!$D$35:$E$35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小売集計用!$D$39:$E$39</c:f>
              <c:numCache>
                <c:formatCode>0_);[Red]\(0\)</c:formatCode>
                <c:ptCount val="2"/>
                <c:pt idx="0">
                  <c:v>108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49-4C10-A38D-8E690D3F949B}"/>
            </c:ext>
          </c:extLst>
        </c:ser>
        <c:ser>
          <c:idx val="4"/>
          <c:order val="4"/>
          <c:tx>
            <c:strRef>
              <c:f>小売集計用!$C$40</c:f>
              <c:strCache>
                <c:ptCount val="1"/>
                <c:pt idx="0">
                  <c:v>5人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小売集計用!$D$35:$E$35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小売集計用!$D$40:$E$40</c:f>
              <c:numCache>
                <c:formatCode>0_);[Red]\(0\)</c:formatCode>
                <c:ptCount val="2"/>
                <c:pt idx="0">
                  <c:v>33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49-4C10-A38D-8E690D3F949B}"/>
            </c:ext>
          </c:extLst>
        </c:ser>
        <c:ser>
          <c:idx val="5"/>
          <c:order val="5"/>
          <c:tx>
            <c:strRef>
              <c:f>小売集計用!$C$41</c:f>
              <c:strCache>
                <c:ptCount val="1"/>
                <c:pt idx="0">
                  <c:v>6人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小売集計用!$D$35:$E$35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小売集計用!$D$41:$E$41</c:f>
              <c:numCache>
                <c:formatCode>0_);[Red]\(0\)</c:formatCode>
                <c:ptCount val="2"/>
                <c:pt idx="0">
                  <c:v>7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49-4C10-A38D-8E690D3F949B}"/>
            </c:ext>
          </c:extLst>
        </c:ser>
        <c:ser>
          <c:idx val="6"/>
          <c:order val="6"/>
          <c:tx>
            <c:strRef>
              <c:f>小売集計用!$C$42</c:f>
              <c:strCache>
                <c:ptCount val="1"/>
                <c:pt idx="0">
                  <c:v>7人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小売集計用!$D$35:$E$35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小売集計用!$D$42:$E$42</c:f>
              <c:numCache>
                <c:formatCode>0_);[Red]\(0\)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949-4C10-A38D-8E690D3F949B}"/>
            </c:ext>
          </c:extLst>
        </c:ser>
        <c:ser>
          <c:idx val="7"/>
          <c:order val="7"/>
          <c:tx>
            <c:strRef>
              <c:f>小売集計用!$C$43</c:f>
              <c:strCache>
                <c:ptCount val="1"/>
                <c:pt idx="0">
                  <c:v>8人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小売集計用!$D$35:$E$35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小売集計用!$D$43:$E$43</c:f>
              <c:numCache>
                <c:formatCode>0_);[Red]\(0\)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949-4C10-A38D-8E690D3F9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747264"/>
        <c:axId val="218748800"/>
      </c:barChart>
      <c:catAx>
        <c:axId val="2187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748800"/>
        <c:crosses val="autoZero"/>
        <c:auto val="1"/>
        <c:lblAlgn val="ctr"/>
        <c:lblOffset val="100"/>
        <c:noMultiLvlLbl val="0"/>
      </c:catAx>
      <c:valAx>
        <c:axId val="21874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74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職業</a:t>
            </a:r>
          </a:p>
        </c:rich>
      </c:tx>
      <c:layout>
        <c:manualLayout>
          <c:xMode val="edge"/>
          <c:yMode val="edge"/>
          <c:x val="0.51755509876551831"/>
          <c:y val="2.357877662135323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小売集計用!$B$46:$B$55</c:f>
              <c:strCache>
                <c:ptCount val="10"/>
                <c:pt idx="0">
                  <c:v>会社員（正社員）</c:v>
                </c:pt>
                <c:pt idx="1">
                  <c:v>自営業</c:v>
                </c:pt>
                <c:pt idx="2">
                  <c:v>派遣・契約社員</c:v>
                </c:pt>
                <c:pt idx="3">
                  <c:v>公務員</c:v>
                </c:pt>
                <c:pt idx="4">
                  <c:v>学生</c:v>
                </c:pt>
                <c:pt idx="5">
                  <c:v>専業主婦</c:v>
                </c:pt>
                <c:pt idx="6">
                  <c:v>パート・アルバイト</c:v>
                </c:pt>
                <c:pt idx="7">
                  <c:v>無職</c:v>
                </c:pt>
                <c:pt idx="8">
                  <c:v>その他</c:v>
                </c:pt>
                <c:pt idx="9">
                  <c:v>未回答</c:v>
                </c:pt>
              </c:strCache>
            </c:strRef>
          </c:cat>
          <c:val>
            <c:numRef>
              <c:f>小売集計用!$D$46:$D$55</c:f>
              <c:numCache>
                <c:formatCode>0_);[Red]\(0\)</c:formatCode>
                <c:ptCount val="10"/>
                <c:pt idx="0">
                  <c:v>473</c:v>
                </c:pt>
                <c:pt idx="1">
                  <c:v>160</c:v>
                </c:pt>
                <c:pt idx="2">
                  <c:v>45</c:v>
                </c:pt>
                <c:pt idx="3">
                  <c:v>32</c:v>
                </c:pt>
                <c:pt idx="4">
                  <c:v>47</c:v>
                </c:pt>
                <c:pt idx="5">
                  <c:v>336</c:v>
                </c:pt>
                <c:pt idx="6">
                  <c:v>164</c:v>
                </c:pt>
                <c:pt idx="7">
                  <c:v>142</c:v>
                </c:pt>
                <c:pt idx="8">
                  <c:v>49</c:v>
                </c:pt>
                <c:pt idx="9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B9-4073-8332-AC896CD7D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388736"/>
        <c:axId val="218390528"/>
      </c:barChart>
      <c:catAx>
        <c:axId val="21838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390528"/>
        <c:crosses val="autoZero"/>
        <c:auto val="1"/>
        <c:lblAlgn val="ctr"/>
        <c:lblOffset val="100"/>
        <c:noMultiLvlLbl val="0"/>
      </c:catAx>
      <c:valAx>
        <c:axId val="21839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38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性別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E3-4A67-B874-F4125753D4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E3-4A67-B874-F4125753D4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E3-4A67-B874-F4125753D4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飲食集計用!$C$21:$C$23</c:f>
              <c:strCache>
                <c:ptCount val="3"/>
                <c:pt idx="0">
                  <c:v>男性</c:v>
                </c:pt>
                <c:pt idx="1">
                  <c:v>女性</c:v>
                </c:pt>
                <c:pt idx="2">
                  <c:v>未回答</c:v>
                </c:pt>
              </c:strCache>
            </c:strRef>
          </c:cat>
          <c:val>
            <c:numRef>
              <c:f>飲食集計用!$E$21:$E$23</c:f>
              <c:numCache>
                <c:formatCode>0_);[Red]\(0\)</c:formatCode>
                <c:ptCount val="3"/>
                <c:pt idx="0">
                  <c:v>899</c:v>
                </c:pt>
                <c:pt idx="1">
                  <c:v>604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E3-4A67-B874-F4125753D4C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年代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AF-4D9F-B1E3-DEDAC22896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AF-4D9F-B1E3-DEDAC22896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AF-4D9F-B1E3-DEDAC22896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AF-4D9F-B1E3-DEDAC22896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AF-4D9F-B1E3-DEDAC228966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AAF-4D9F-B1E3-DEDAC228966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AAF-4D9F-B1E3-DEDAC228966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AAF-4D9F-B1E3-DEDAC22896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飲食集計用!$C$24:$C$31</c:f>
              <c:strCache>
                <c:ptCount val="8"/>
                <c:pt idx="0">
                  <c:v>10代</c:v>
                </c:pt>
                <c:pt idx="1">
                  <c:v>20代</c:v>
                </c:pt>
                <c:pt idx="2">
                  <c:v>30代</c:v>
                </c:pt>
                <c:pt idx="3">
                  <c:v>40代</c:v>
                </c:pt>
                <c:pt idx="4">
                  <c:v>50代</c:v>
                </c:pt>
                <c:pt idx="5">
                  <c:v>60代</c:v>
                </c:pt>
                <c:pt idx="6">
                  <c:v>70代以上</c:v>
                </c:pt>
                <c:pt idx="7">
                  <c:v>未回答</c:v>
                </c:pt>
              </c:strCache>
            </c:strRef>
          </c:cat>
          <c:val>
            <c:numRef>
              <c:f>飲食集計用!$E$24:$E$31</c:f>
              <c:numCache>
                <c:formatCode>0_);[Red]\(0\)</c:formatCode>
                <c:ptCount val="8"/>
                <c:pt idx="0">
                  <c:v>92</c:v>
                </c:pt>
                <c:pt idx="1">
                  <c:v>466</c:v>
                </c:pt>
                <c:pt idx="2">
                  <c:v>405</c:v>
                </c:pt>
                <c:pt idx="3">
                  <c:v>317</c:v>
                </c:pt>
                <c:pt idx="4">
                  <c:v>152</c:v>
                </c:pt>
                <c:pt idx="5">
                  <c:v>64</c:v>
                </c:pt>
                <c:pt idx="6">
                  <c:v>19</c:v>
                </c:pt>
                <c:pt idx="7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AAF-4D9F-B1E3-DEDAC228966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未既婚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0C-43E2-A0D8-A7A37DCEFD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0C-43E2-A0D8-A7A37DCEFD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0C-43E2-A0D8-A7A37DCEFD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飲食集計用!$C$32:$C$34</c:f>
              <c:strCache>
                <c:ptCount val="3"/>
                <c:pt idx="0">
                  <c:v>既婚</c:v>
                </c:pt>
                <c:pt idx="1">
                  <c:v>未婚</c:v>
                </c:pt>
                <c:pt idx="2">
                  <c:v>未回答</c:v>
                </c:pt>
              </c:strCache>
            </c:strRef>
          </c:cat>
          <c:val>
            <c:numRef>
              <c:f>飲食集計用!$E$32:$E$34</c:f>
              <c:numCache>
                <c:formatCode>0_);[Red]\(0\)</c:formatCode>
                <c:ptCount val="3"/>
                <c:pt idx="0">
                  <c:v>653</c:v>
                </c:pt>
                <c:pt idx="1">
                  <c:v>835</c:v>
                </c:pt>
                <c:pt idx="2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10C-43E2-A0D8-A7A37DCEFD8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家族構成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飲食集計用!$C$36</c:f>
              <c:strCache>
                <c:ptCount val="1"/>
                <c:pt idx="0">
                  <c:v>1人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飲食集計用!$D$35:$E$35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飲食集計用!$D$36:$E$36</c:f>
              <c:numCache>
                <c:formatCode>0_);[Red]\(0\)</c:formatCode>
                <c:ptCount val="2"/>
                <c:pt idx="0">
                  <c:v>415</c:v>
                </c:pt>
                <c:pt idx="1">
                  <c:v>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DC-4952-84C2-D663E349E730}"/>
            </c:ext>
          </c:extLst>
        </c:ser>
        <c:ser>
          <c:idx val="1"/>
          <c:order val="1"/>
          <c:tx>
            <c:strRef>
              <c:f>飲食集計用!$C$37</c:f>
              <c:strCache>
                <c:ptCount val="1"/>
                <c:pt idx="0">
                  <c:v>2人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飲食集計用!$D$35:$E$35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飲食集計用!$D$37:$E$37</c:f>
              <c:numCache>
                <c:formatCode>0_);[Red]\(0\)</c:formatCode>
                <c:ptCount val="2"/>
                <c:pt idx="0">
                  <c:v>551</c:v>
                </c:pt>
                <c:pt idx="1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DC-4952-84C2-D663E349E730}"/>
            </c:ext>
          </c:extLst>
        </c:ser>
        <c:ser>
          <c:idx val="2"/>
          <c:order val="2"/>
          <c:tx>
            <c:strRef>
              <c:f>飲食集計用!$C$38</c:f>
              <c:strCache>
                <c:ptCount val="1"/>
                <c:pt idx="0">
                  <c:v>3人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飲食集計用!$D$35:$E$35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飲食集計用!$D$38:$E$38</c:f>
              <c:numCache>
                <c:formatCode>0_);[Red]\(0\)</c:formatCode>
                <c:ptCount val="2"/>
                <c:pt idx="0">
                  <c:v>175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DC-4952-84C2-D663E349E730}"/>
            </c:ext>
          </c:extLst>
        </c:ser>
        <c:ser>
          <c:idx val="3"/>
          <c:order val="3"/>
          <c:tx>
            <c:strRef>
              <c:f>飲食集計用!$C$39</c:f>
              <c:strCache>
                <c:ptCount val="1"/>
                <c:pt idx="0">
                  <c:v>4人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飲食集計用!$D$35:$E$35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飲食集計用!$D$39:$E$39</c:f>
              <c:numCache>
                <c:formatCode>0_);[Red]\(0\)</c:formatCode>
                <c:ptCount val="2"/>
                <c:pt idx="0">
                  <c:v>148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DC-4952-84C2-D663E349E730}"/>
            </c:ext>
          </c:extLst>
        </c:ser>
        <c:ser>
          <c:idx val="4"/>
          <c:order val="4"/>
          <c:tx>
            <c:strRef>
              <c:f>飲食集計用!$C$40</c:f>
              <c:strCache>
                <c:ptCount val="1"/>
                <c:pt idx="0">
                  <c:v>5人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飲食集計用!$D$35:$E$35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飲食集計用!$D$40:$E$40</c:f>
              <c:numCache>
                <c:formatCode>0_);[Red]\(0\)</c:formatCode>
                <c:ptCount val="2"/>
                <c:pt idx="0">
                  <c:v>40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DC-4952-84C2-D663E349E730}"/>
            </c:ext>
          </c:extLst>
        </c:ser>
        <c:ser>
          <c:idx val="5"/>
          <c:order val="5"/>
          <c:tx>
            <c:strRef>
              <c:f>飲食集計用!$C$41</c:f>
              <c:strCache>
                <c:ptCount val="1"/>
                <c:pt idx="0">
                  <c:v>6人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飲食集計用!$D$35:$E$35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飲食集計用!$D$41:$E$41</c:f>
              <c:numCache>
                <c:formatCode>0_);[Red]\(0\)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DC-4952-84C2-D663E349E730}"/>
            </c:ext>
          </c:extLst>
        </c:ser>
        <c:ser>
          <c:idx val="6"/>
          <c:order val="6"/>
          <c:tx>
            <c:strRef>
              <c:f>飲食集計用!$C$42</c:f>
              <c:strCache>
                <c:ptCount val="1"/>
                <c:pt idx="0">
                  <c:v>7人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飲食集計用!$D$35:$E$35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飲食集計用!$D$42:$E$42</c:f>
              <c:numCache>
                <c:formatCode>0_);[Red]\(0\)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9DC-4952-84C2-D663E349E730}"/>
            </c:ext>
          </c:extLst>
        </c:ser>
        <c:ser>
          <c:idx val="7"/>
          <c:order val="7"/>
          <c:tx>
            <c:strRef>
              <c:f>飲食集計用!$C$43</c:f>
              <c:strCache>
                <c:ptCount val="1"/>
                <c:pt idx="0">
                  <c:v>8人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飲食集計用!$D$35:$E$35</c:f>
              <c:strCache>
                <c:ptCount val="2"/>
                <c:pt idx="0">
                  <c:v>大人</c:v>
                </c:pt>
                <c:pt idx="1">
                  <c:v>子ども</c:v>
                </c:pt>
              </c:strCache>
            </c:strRef>
          </c:cat>
          <c:val>
            <c:numRef>
              <c:f>飲食集計用!$D$43:$E$43</c:f>
              <c:numCache>
                <c:formatCode>0_);[Red]\(0\)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9DC-4952-84C2-D663E349E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564864"/>
        <c:axId val="218578944"/>
      </c:barChart>
      <c:catAx>
        <c:axId val="2185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578944"/>
        <c:crosses val="autoZero"/>
        <c:auto val="1"/>
        <c:lblAlgn val="ctr"/>
        <c:lblOffset val="100"/>
        <c:noMultiLvlLbl val="0"/>
      </c:catAx>
      <c:valAx>
        <c:axId val="21857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856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12"/>
            <a:ext cx="2918468" cy="493941"/>
          </a:xfrm>
          <a:prstGeom prst="rect">
            <a:avLst/>
          </a:prstGeom>
        </p:spPr>
        <p:txBody>
          <a:bodyPr vert="horz" lIns="89641" tIns="44825" rIns="89641" bIns="4482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743" y="12"/>
            <a:ext cx="2918468" cy="493941"/>
          </a:xfrm>
          <a:prstGeom prst="rect">
            <a:avLst/>
          </a:prstGeom>
        </p:spPr>
        <p:txBody>
          <a:bodyPr vert="horz" lIns="89641" tIns="44825" rIns="89641" bIns="44825" rtlCol="0"/>
          <a:lstStyle>
            <a:lvl1pPr algn="r">
              <a:defRPr sz="1300"/>
            </a:lvl1pPr>
          </a:lstStyle>
          <a:p>
            <a:fld id="{2D0E8E4A-325D-42EC-AAA9-646C2EC67351}" type="datetimeFigureOut">
              <a:rPr kumimoji="1" lang="ja-JP" altLang="en-US" smtClean="0"/>
              <a:t>2016/10/21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41" tIns="44825" rIns="89641" bIns="4482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743" y="4686193"/>
            <a:ext cx="5388300" cy="4440780"/>
          </a:xfrm>
          <a:prstGeom prst="rect">
            <a:avLst/>
          </a:prstGeom>
        </p:spPr>
        <p:txBody>
          <a:bodyPr vert="horz" lIns="89641" tIns="44825" rIns="89641" bIns="4482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0813"/>
            <a:ext cx="2918468" cy="493941"/>
          </a:xfrm>
          <a:prstGeom prst="rect">
            <a:avLst/>
          </a:prstGeom>
        </p:spPr>
        <p:txBody>
          <a:bodyPr vert="horz" lIns="89641" tIns="44825" rIns="89641" bIns="4482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743" y="9370813"/>
            <a:ext cx="2918468" cy="493941"/>
          </a:xfrm>
          <a:prstGeom prst="rect">
            <a:avLst/>
          </a:prstGeom>
        </p:spPr>
        <p:txBody>
          <a:bodyPr vert="horz" lIns="89641" tIns="44825" rIns="89641" bIns="44825" rtlCol="0" anchor="b"/>
          <a:lstStyle>
            <a:lvl1pPr algn="r">
              <a:defRPr sz="1300"/>
            </a:lvl1pPr>
          </a:lstStyle>
          <a:p>
            <a:fld id="{F56088E2-27EA-4E15-951F-5E68032A3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27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088E2-27EA-4E15-951F-5E68032A36F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5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088E2-27EA-4E15-951F-5E68032A36F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09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24E85264-2608-40AC-A9B4-ABB1D79DD654}" type="datetime1">
              <a:rPr lang="ja-JP" altLang="en-US" smtClean="0"/>
              <a:pPr/>
              <a:t>2016/10/21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4C537CF-1A27-49EB-91E0-E91E0CDA596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287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22B-FF50-4B3E-A1A2-00963B096FB0}" type="datetime1">
              <a:rPr kumimoji="1" lang="ja-JP" altLang="en-US" smtClean="0"/>
              <a:t>2016/10/21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18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43F6-5D22-4266-A8AC-FC9E10297742}" type="datetime1">
              <a:rPr kumimoji="1" lang="ja-JP" altLang="en-US" smtClean="0"/>
              <a:t>2016/10/21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03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62074"/>
          </a:xfrm>
        </p:spPr>
        <p:txBody>
          <a:bodyPr>
            <a:noAutofit/>
          </a:bodyPr>
          <a:lstStyle>
            <a:lvl1pPr algn="l">
              <a:defRPr sz="20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>
            <a:lvl1pPr>
              <a:defRPr sz="20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 sz="18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 sz="16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55FF86F5-61EE-4D94-ADA0-343CC0CFA3DF}" type="datetime1">
              <a:rPr lang="ja-JP" altLang="en-US" smtClean="0"/>
              <a:pPr/>
              <a:t>2016/10/21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4C537CF-1A27-49EB-91E0-E91E0CDA596F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1115616" y="836712"/>
            <a:ext cx="7560840" cy="0"/>
          </a:xfrm>
          <a:prstGeom prst="line">
            <a:avLst/>
          </a:prstGeom>
          <a:ln w="57150" cap="rnd">
            <a:solidFill>
              <a:schemeClr val="accent6"/>
            </a:solidFill>
          </a:ln>
          <a:effectLst>
            <a:softEdge rad="254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 userDrawn="1"/>
        </p:nvSpPr>
        <p:spPr>
          <a:xfrm>
            <a:off x="446919" y="6404856"/>
            <a:ext cx="8301545" cy="21602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  <a:miter lim="800000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kern="1200" dirty="0">
                <a:solidFill>
                  <a:schemeClr val="l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Copyright © 2016 Foodison Co.,Ltd. All Rights Reserved.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7668344" y="127665"/>
            <a:ext cx="122413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CONFIDENTIAL</a:t>
            </a:r>
            <a:endParaRPr kumimoji="1"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934" y="122903"/>
            <a:ext cx="916238" cy="7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9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002-7D08-4B19-AF3F-52ABC3546633}" type="datetime1">
              <a:rPr kumimoji="1" lang="ja-JP" altLang="en-US" smtClean="0"/>
              <a:t>2016/10/21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44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6F0E-2C81-4A4F-89FE-39401DD5A46A}" type="datetime1">
              <a:rPr kumimoji="1" lang="ja-JP" altLang="en-US" smtClean="0"/>
              <a:t>2016/10/21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0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C905-F260-45F2-B404-CA08AAE7D2D5}" type="datetime1">
              <a:rPr kumimoji="1" lang="ja-JP" altLang="en-US" smtClean="0"/>
              <a:t>2016/10/21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30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B786-5AE8-407A-AB31-6FECCAE2E27F}" type="datetime1">
              <a:rPr kumimoji="1" lang="ja-JP" altLang="en-US" smtClean="0"/>
              <a:t>2016/10/21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20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D2E-F239-4617-8D2C-46DE33576423}" type="datetime1">
              <a:rPr kumimoji="1" lang="ja-JP" altLang="en-US" smtClean="0"/>
              <a:t>2016/10/21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67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FA58-CC7B-4335-B989-9A84AF7428DB}" type="datetime1">
              <a:rPr kumimoji="1" lang="ja-JP" altLang="en-US" smtClean="0"/>
              <a:t>2016/10/21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91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E708-F664-4EF3-A700-B8CF2EB1BBA6}" type="datetime1">
              <a:rPr kumimoji="1" lang="ja-JP" altLang="en-US" smtClean="0"/>
              <a:t>2016/10/21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31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6D74-21CC-44DA-AC1A-0445A3058B41}" type="datetime1">
              <a:rPr kumimoji="1" lang="ja-JP" altLang="en-US" smtClean="0"/>
              <a:t>2016/10/21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37CF-1A27-49EB-91E0-E91E0CDA5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99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28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560840" cy="129191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2800" b="1" dirty="0"/>
              <a:t>駿河湾の地域資源を活用した</a:t>
            </a:r>
            <a:r>
              <a:rPr kumimoji="1" lang="en-US" altLang="ja-JP" sz="2800" b="1" dirty="0"/>
              <a:t/>
            </a:r>
            <a:br>
              <a:rPr kumimoji="1" lang="en-US" altLang="ja-JP" sz="2800" b="1" dirty="0"/>
            </a:br>
            <a:r>
              <a:rPr kumimoji="1" lang="ja-JP" altLang="en-US" sz="2800" b="1" dirty="0"/>
              <a:t>新商品等開発のためのアンケート調査結果</a:t>
            </a:r>
            <a:r>
              <a:rPr kumimoji="1" lang="en-US" altLang="ja-JP" sz="2800" b="1" dirty="0"/>
              <a:t/>
            </a:r>
            <a:br>
              <a:rPr kumimoji="1" lang="en-US" altLang="ja-JP" sz="2800" b="1" dirty="0"/>
            </a:br>
            <a:r>
              <a:rPr lang="ja-JP" altLang="en-US" sz="2000" b="1" dirty="0"/>
              <a:t>（対象・・小売店</a:t>
            </a:r>
            <a:r>
              <a:rPr lang="en-US" altLang="ja-JP" sz="2000" b="1" dirty="0"/>
              <a:t>:1,486</a:t>
            </a:r>
            <a:r>
              <a:rPr lang="ja-JP" altLang="en-US" sz="2000" b="1" dirty="0"/>
              <a:t>名、飲食店：</a:t>
            </a:r>
            <a:r>
              <a:rPr lang="en-US" altLang="ja-JP" sz="2000" b="1" dirty="0"/>
              <a:t>1,528</a:t>
            </a:r>
            <a:r>
              <a:rPr lang="ja-JP" altLang="en-US" sz="2000" b="1" dirty="0"/>
              <a:t>名）</a:t>
            </a:r>
            <a:endParaRPr kumimoji="1" lang="ja-JP" altLang="en-US" sz="28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7" y="5517232"/>
            <a:ext cx="853480" cy="92945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164288" y="783868"/>
            <a:ext cx="936104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別紙１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097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小売店でのＰＲ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9" y="980728"/>
            <a:ext cx="3556123" cy="5256584"/>
          </a:xfrm>
          <a:prstGeom prst="rect">
            <a:avLst/>
          </a:prstGeom>
        </p:spPr>
      </p:pic>
      <p:pic>
        <p:nvPicPr>
          <p:cNvPr id="5" name="図 4" descr="\\Fsvb-ff001\共有フォルダ_landisk\4.写真\H28\3.しずまえ振興\20160624東京アンテナショップ\20160625田中撮影\sakanabacca都立大学店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4" r="1511"/>
          <a:stretch/>
        </p:blipFill>
        <p:spPr bwMode="auto">
          <a:xfrm>
            <a:off x="3923928" y="980728"/>
            <a:ext cx="2400711" cy="1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\\Fsvb-ff001\共有フォルダ_landisk\4.写真\H28\3.しずまえ振興\20160624東京アンテナショップ\20160624増田撮影\IMG_02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1443" y="4140686"/>
            <a:ext cx="1745678" cy="2447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\\Fsvb-ff001\共有フォルダ_landisk\4.写真\H28\3.しずまえ振興\20160624東京アンテナショップ\20160624増田撮影\IMG_026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83" y="2712740"/>
            <a:ext cx="2427756" cy="172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C:\Users\b-ff\Desktop\syasinn\DSC_080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r="11270"/>
          <a:stretch/>
        </p:blipFill>
        <p:spPr bwMode="auto">
          <a:xfrm>
            <a:off x="6489039" y="980728"/>
            <a:ext cx="2412000" cy="1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C:\Users\b-ff\Desktop\syasinn\DSC_080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39" y="2714115"/>
            <a:ext cx="2412000" cy="172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 descr="\\Fsvb-ff001\共有フォルダ_landisk\4.写真\H28\3.しずまえ振興\20160624東京アンテナショップ\20160625田中撮影\sakanabacca都立大学店⑧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39" y="4491633"/>
            <a:ext cx="2412000" cy="1745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32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r>
              <a:rPr lang="en-US" altLang="ja-JP" dirty="0"/>
              <a:t>.</a:t>
            </a:r>
            <a:r>
              <a:rPr lang="ja-JP" altLang="en-US" dirty="0"/>
              <a:t>旅行の嗜好に関する回答</a:t>
            </a:r>
            <a:r>
              <a:rPr lang="en-US" altLang="ja-JP" dirty="0"/>
              <a:t>〔</a:t>
            </a:r>
            <a:r>
              <a:rPr lang="ja-JP" altLang="en-US" dirty="0"/>
              <a:t>小売店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11</a:t>
            </a:fld>
            <a:endParaRPr lang="ja-JP" altLang="en-US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37926"/>
              </p:ext>
            </p:extLst>
          </p:nvPr>
        </p:nvGraphicFramePr>
        <p:xfrm>
          <a:off x="683568" y="1124744"/>
          <a:ext cx="80032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2431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r>
              <a:rPr lang="en-US" altLang="ja-JP" dirty="0"/>
              <a:t>.</a:t>
            </a:r>
            <a:r>
              <a:rPr lang="ja-JP" altLang="en-US" dirty="0"/>
              <a:t>旅行の嗜好に関する回答</a:t>
            </a:r>
            <a:r>
              <a:rPr lang="en-US" altLang="ja-JP" dirty="0"/>
              <a:t>〔</a:t>
            </a:r>
            <a:r>
              <a:rPr lang="ja-JP" altLang="en-US" dirty="0"/>
              <a:t>飲食店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12</a:t>
            </a:fld>
            <a:endParaRPr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069250"/>
              </p:ext>
            </p:extLst>
          </p:nvPr>
        </p:nvGraphicFramePr>
        <p:xfrm>
          <a:off x="457200" y="1052513"/>
          <a:ext cx="8229600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62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815442"/>
              </p:ext>
            </p:extLst>
          </p:nvPr>
        </p:nvGraphicFramePr>
        <p:xfrm>
          <a:off x="396607" y="1148862"/>
          <a:ext cx="4314800" cy="5155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696030"/>
              </p:ext>
            </p:extLst>
          </p:nvPr>
        </p:nvGraphicFramePr>
        <p:xfrm>
          <a:off x="4528128" y="1148862"/>
          <a:ext cx="4220336" cy="5155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r>
              <a:rPr lang="en-US" altLang="ja-JP" dirty="0"/>
              <a:t>.</a:t>
            </a:r>
            <a:r>
              <a:rPr lang="ja-JP" altLang="en-US" dirty="0"/>
              <a:t>旅行の嗜好に関する回答</a:t>
            </a:r>
            <a:r>
              <a:rPr lang="en-US" altLang="ja-JP" dirty="0"/>
              <a:t>〔</a:t>
            </a:r>
            <a:r>
              <a:rPr lang="ja-JP" altLang="en-US" dirty="0"/>
              <a:t>小売店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sp>
        <p:nvSpPr>
          <p:cNvPr id="10" name="四角形: 角を丸くする 9"/>
          <p:cNvSpPr/>
          <p:nvPr/>
        </p:nvSpPr>
        <p:spPr>
          <a:xfrm>
            <a:off x="496248" y="3868972"/>
            <a:ext cx="4147759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/>
          <p:cNvSpPr/>
          <p:nvPr/>
        </p:nvSpPr>
        <p:spPr>
          <a:xfrm>
            <a:off x="504738" y="2492896"/>
            <a:ext cx="4139270" cy="936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/>
          <p:cNvSpPr/>
          <p:nvPr/>
        </p:nvSpPr>
        <p:spPr>
          <a:xfrm>
            <a:off x="4779628" y="1898880"/>
            <a:ext cx="3993544" cy="5110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/>
          <p:cNvSpPr/>
          <p:nvPr/>
        </p:nvSpPr>
        <p:spPr>
          <a:xfrm>
            <a:off x="4670868" y="4797152"/>
            <a:ext cx="4102303" cy="5830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19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0315" y="1052735"/>
            <a:ext cx="8229600" cy="507342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r>
              <a:rPr lang="en-US" altLang="ja-JP" dirty="0"/>
              <a:t>.</a:t>
            </a:r>
            <a:r>
              <a:rPr lang="ja-JP" altLang="en-US" dirty="0"/>
              <a:t>旅行の嗜好に関する回答</a:t>
            </a:r>
            <a:r>
              <a:rPr lang="en-US" altLang="ja-JP" dirty="0"/>
              <a:t>〔</a:t>
            </a:r>
            <a:r>
              <a:rPr lang="ja-JP" altLang="en-US" dirty="0"/>
              <a:t>飲食店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515836"/>
              </p:ext>
            </p:extLst>
          </p:nvPr>
        </p:nvGraphicFramePr>
        <p:xfrm>
          <a:off x="322187" y="1052735"/>
          <a:ext cx="4033789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246823"/>
              </p:ext>
            </p:extLst>
          </p:nvPr>
        </p:nvGraphicFramePr>
        <p:xfrm>
          <a:off x="4355976" y="1052770"/>
          <a:ext cx="4248472" cy="5289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四角形: 角を丸くする 7"/>
          <p:cNvSpPr/>
          <p:nvPr/>
        </p:nvSpPr>
        <p:spPr>
          <a:xfrm>
            <a:off x="329317" y="2780928"/>
            <a:ext cx="3993544" cy="5110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/>
          <p:cNvSpPr/>
          <p:nvPr/>
        </p:nvSpPr>
        <p:spPr>
          <a:xfrm>
            <a:off x="4828269" y="1817391"/>
            <a:ext cx="3993544" cy="5110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/>
          <p:cNvSpPr/>
          <p:nvPr/>
        </p:nvSpPr>
        <p:spPr>
          <a:xfrm>
            <a:off x="4887369" y="4077072"/>
            <a:ext cx="3993544" cy="5110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/>
          <p:cNvSpPr/>
          <p:nvPr/>
        </p:nvSpPr>
        <p:spPr>
          <a:xfrm>
            <a:off x="342309" y="3697478"/>
            <a:ext cx="3993544" cy="5110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7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784078"/>
              </p:ext>
            </p:extLst>
          </p:nvPr>
        </p:nvGraphicFramePr>
        <p:xfrm>
          <a:off x="451582" y="1121296"/>
          <a:ext cx="4264434" cy="526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756264"/>
              </p:ext>
            </p:extLst>
          </p:nvPr>
        </p:nvGraphicFramePr>
        <p:xfrm>
          <a:off x="4801844" y="1090034"/>
          <a:ext cx="4162644" cy="529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r>
              <a:rPr lang="en-US" altLang="ja-JP" dirty="0"/>
              <a:t>.</a:t>
            </a:r>
            <a:r>
              <a:rPr lang="ja-JP" altLang="en-US" dirty="0"/>
              <a:t>旅行の嗜好に関する回答</a:t>
            </a:r>
            <a:r>
              <a:rPr lang="en-US" altLang="ja-JP" dirty="0"/>
              <a:t>〔</a:t>
            </a:r>
            <a:r>
              <a:rPr lang="ja-JP" altLang="en-US" dirty="0"/>
              <a:t>小売店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sp>
        <p:nvSpPr>
          <p:cNvPr id="11" name="四角形: 角を丸くする 10"/>
          <p:cNvSpPr/>
          <p:nvPr/>
        </p:nvSpPr>
        <p:spPr>
          <a:xfrm>
            <a:off x="532874" y="1844824"/>
            <a:ext cx="3897738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/>
          <p:cNvSpPr/>
          <p:nvPr/>
        </p:nvSpPr>
        <p:spPr>
          <a:xfrm>
            <a:off x="581748" y="3356992"/>
            <a:ext cx="3848863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/>
          <p:cNvSpPr/>
          <p:nvPr/>
        </p:nvSpPr>
        <p:spPr>
          <a:xfrm>
            <a:off x="4550756" y="1916832"/>
            <a:ext cx="4593244" cy="4165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3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r>
              <a:rPr lang="en-US" altLang="ja-JP" dirty="0"/>
              <a:t>.</a:t>
            </a:r>
            <a:r>
              <a:rPr lang="ja-JP" altLang="en-US" dirty="0"/>
              <a:t>旅行の嗜好に関する回答</a:t>
            </a:r>
            <a:r>
              <a:rPr lang="en-US" altLang="ja-JP" dirty="0"/>
              <a:t>〔</a:t>
            </a:r>
            <a:r>
              <a:rPr lang="ja-JP" altLang="en-US" dirty="0"/>
              <a:t>飲食店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16</a:t>
            </a:fld>
            <a:endParaRPr lang="ja-JP" altLang="en-US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930061"/>
              </p:ext>
            </p:extLst>
          </p:nvPr>
        </p:nvGraphicFramePr>
        <p:xfrm>
          <a:off x="480602" y="1124743"/>
          <a:ext cx="3731358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244421"/>
              </p:ext>
            </p:extLst>
          </p:nvPr>
        </p:nvGraphicFramePr>
        <p:xfrm>
          <a:off x="4572000" y="1035354"/>
          <a:ext cx="4114800" cy="520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四角形: 角を丸くする 6"/>
          <p:cNvSpPr/>
          <p:nvPr/>
        </p:nvSpPr>
        <p:spPr>
          <a:xfrm>
            <a:off x="438834" y="1772816"/>
            <a:ext cx="4277181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/>
          <p:cNvSpPr/>
          <p:nvPr/>
        </p:nvSpPr>
        <p:spPr>
          <a:xfrm>
            <a:off x="4716016" y="1916831"/>
            <a:ext cx="4114799" cy="3199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/>
          <p:cNvSpPr/>
          <p:nvPr/>
        </p:nvSpPr>
        <p:spPr>
          <a:xfrm>
            <a:off x="438833" y="3193114"/>
            <a:ext cx="4277181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785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コンテンツ プレースホルダー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315892"/>
              </p:ext>
            </p:extLst>
          </p:nvPr>
        </p:nvGraphicFramePr>
        <p:xfrm>
          <a:off x="457200" y="1052513"/>
          <a:ext cx="8229600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駿河湾中西部への旅行に関する回答</a:t>
            </a:r>
            <a:r>
              <a:rPr lang="en-US" altLang="ja-JP" dirty="0"/>
              <a:t>〔</a:t>
            </a:r>
            <a:r>
              <a:rPr lang="ja-JP" altLang="en-US" dirty="0"/>
              <a:t>小売店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8" name="四角形: 角を丸くする 7"/>
          <p:cNvSpPr/>
          <p:nvPr/>
        </p:nvSpPr>
        <p:spPr>
          <a:xfrm>
            <a:off x="380158" y="1701674"/>
            <a:ext cx="7936257" cy="7192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/>
          <p:cNvSpPr/>
          <p:nvPr/>
        </p:nvSpPr>
        <p:spPr>
          <a:xfrm>
            <a:off x="457200" y="4005065"/>
            <a:ext cx="7859215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62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427901"/>
              </p:ext>
            </p:extLst>
          </p:nvPr>
        </p:nvGraphicFramePr>
        <p:xfrm>
          <a:off x="638174" y="1124744"/>
          <a:ext cx="818229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駿河湾中西部への旅行に関する回答</a:t>
            </a:r>
            <a:r>
              <a:rPr lang="en-US" altLang="ja-JP" dirty="0"/>
              <a:t>〔</a:t>
            </a:r>
            <a:r>
              <a:rPr lang="ja-JP" altLang="en-US" dirty="0"/>
              <a:t>小売店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sp>
        <p:nvSpPr>
          <p:cNvPr id="16" name="四角形: 角を丸くする 15"/>
          <p:cNvSpPr/>
          <p:nvPr/>
        </p:nvSpPr>
        <p:spPr>
          <a:xfrm>
            <a:off x="1115616" y="1412776"/>
            <a:ext cx="576065" cy="3600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157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C:\Users\b-ff\Pictures\駿河湾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0"/>
          <a:stretch/>
        </p:blipFill>
        <p:spPr bwMode="auto">
          <a:xfrm>
            <a:off x="5788974" y="4312313"/>
            <a:ext cx="2331940" cy="1942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391890"/>
              </p:ext>
            </p:extLst>
          </p:nvPr>
        </p:nvGraphicFramePr>
        <p:xfrm>
          <a:off x="594423" y="1545370"/>
          <a:ext cx="3952022" cy="259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742877"/>
              </p:ext>
            </p:extLst>
          </p:nvPr>
        </p:nvGraphicFramePr>
        <p:xfrm>
          <a:off x="4556053" y="1375707"/>
          <a:ext cx="4215029" cy="289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5897"/>
              </p:ext>
            </p:extLst>
          </p:nvPr>
        </p:nvGraphicFramePr>
        <p:xfrm>
          <a:off x="758398" y="4000334"/>
          <a:ext cx="3878519" cy="235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015616" y="1006375"/>
            <a:ext cx="7771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（３）もし今後、駿河湾中西部へ旅行するとしたら、どのような方法で行きますか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駿河湾中西部への旅行に関する回答</a:t>
            </a:r>
            <a:r>
              <a:rPr lang="en-US" altLang="ja-JP" dirty="0"/>
              <a:t>〔</a:t>
            </a:r>
            <a:r>
              <a:rPr lang="ja-JP" altLang="en-US" dirty="0"/>
              <a:t>小売店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sp>
        <p:nvSpPr>
          <p:cNvPr id="10" name="四角形: 角を丸くする 9"/>
          <p:cNvSpPr/>
          <p:nvPr/>
        </p:nvSpPr>
        <p:spPr>
          <a:xfrm>
            <a:off x="847415" y="2630016"/>
            <a:ext cx="352917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/>
          <p:cNvSpPr/>
          <p:nvPr/>
        </p:nvSpPr>
        <p:spPr>
          <a:xfrm>
            <a:off x="4591050" y="2924944"/>
            <a:ext cx="4180032" cy="6480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/>
          <p:cNvSpPr/>
          <p:nvPr/>
        </p:nvSpPr>
        <p:spPr>
          <a:xfrm>
            <a:off x="758398" y="5237633"/>
            <a:ext cx="3548225" cy="388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 rot="2700000">
            <a:off x="6011960" y="4100657"/>
            <a:ext cx="1224888" cy="2157065"/>
          </a:xfrm>
          <a:prstGeom prst="ellipse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7" name="テキスト ボックス 13"/>
          <p:cNvSpPr txBox="1"/>
          <p:nvPr/>
        </p:nvSpPr>
        <p:spPr>
          <a:xfrm>
            <a:off x="6898193" y="5625683"/>
            <a:ext cx="1020841" cy="22459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050" kern="100">
                <a:effectLst/>
                <a:latin typeface="ＭＳ 明朝"/>
                <a:ea typeface="ＭＳ ゴシック"/>
                <a:cs typeface="Times New Roman"/>
              </a:rPr>
              <a:t>駿河湾中西部</a:t>
            </a:r>
            <a:endParaRPr lang="ja-JP" sz="1200" kern="100">
              <a:effectLst/>
              <a:latin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952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　調査の目的と調査方法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23528" y="908720"/>
            <a:ext cx="835292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en-US" altLang="ja-JP" dirty="0"/>
              <a:t>【</a:t>
            </a:r>
            <a:r>
              <a:rPr lang="ja-JP" altLang="en-US" dirty="0"/>
              <a:t>調査の目的</a:t>
            </a:r>
            <a:r>
              <a:rPr lang="en-US" altLang="ja-JP" dirty="0"/>
              <a:t>】</a:t>
            </a:r>
          </a:p>
          <a:p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b="0" dirty="0">
                <a:latin typeface="+mj-ea"/>
                <a:ea typeface="+mj-ea"/>
              </a:rPr>
              <a:t>新たな商品、メニュー、観光コースを開発するため、東京都において、水産物を購入する消費者、飲食店で水産物の料理を注文する消費者を対象に、どのような商品、メニュー、観光が求められているのかについて調査するとともに、４市１町の地域ＰＲを行う。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5536" y="2691691"/>
            <a:ext cx="8280920" cy="1019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en-US" altLang="ja-JP" dirty="0"/>
              <a:t>【</a:t>
            </a:r>
            <a:r>
              <a:rPr lang="ja-JP" altLang="en-US" dirty="0"/>
              <a:t>調査方法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　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東京都内の小売店５店舗及び飲食店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店舗において、アンケート調査及び地域ＰＲを実施。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405060" y="4107105"/>
          <a:ext cx="3663851" cy="2135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4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519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店 舗 名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住  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19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sakanabacca</a:t>
                      </a:r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中目黒店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目黒区上目黒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sakanabacca</a:t>
                      </a:r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都立大学店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目黒区中根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sakanabacca</a:t>
                      </a:r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武蔵小山店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品川区荏原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sakanabacca</a:t>
                      </a:r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梅ヶ丘店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世田谷区梅丘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sakanabacca</a:t>
                      </a:r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戸越公園店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品川区戸越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/>
          </p:nvPr>
        </p:nvGraphicFramePr>
        <p:xfrm>
          <a:off x="4538391" y="3891661"/>
          <a:ext cx="4126011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76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店舗名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業態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住所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651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祖師谷海鮮市場浩太郎丸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和食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世田谷区砧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651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 阿佐ヶ谷　浩太郎丸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和食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杉並区阿佐谷南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7651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 木村屋本店　品川港南口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和食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港区港南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7651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 木村屋本店　田町芝浦口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+mn-ea"/>
                          <a:ea typeface="+mn-ea"/>
                        </a:rPr>
                        <a:t>和食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港区芝浦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7651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 木村屋本店　渋谷</a:t>
                      </a:r>
                      <a:r>
                        <a:rPr lang="en-US" altLang="ja-JP" sz="1200" u="none" strike="noStrike" dirty="0">
                          <a:effectLst/>
                          <a:latin typeface="+mn-ea"/>
                          <a:ea typeface="+mn-ea"/>
                        </a:rPr>
                        <a:t>109</a:t>
                      </a:r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前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+mn-ea"/>
                          <a:ea typeface="+mn-ea"/>
                        </a:rPr>
                        <a:t>和食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渋谷区宇田川町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7651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 ゆかわ武蔵小山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+mn-ea"/>
                          <a:ea typeface="+mn-ea"/>
                        </a:rPr>
                        <a:t>和食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品川区荏原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7651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 ゆかわ目黒本店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+mn-ea"/>
                          <a:ea typeface="+mn-ea"/>
                        </a:rPr>
                        <a:t>和食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品川区小山台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7651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ja-JP" altLang="en-US" sz="1200" u="none" strike="noStrike" dirty="0" err="1">
                          <a:effectLst/>
                          <a:latin typeface="+mn-ea"/>
                          <a:ea typeface="+mn-ea"/>
                        </a:rPr>
                        <a:t>わ</a:t>
                      </a:r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いん酒場</a:t>
                      </a:r>
                      <a:r>
                        <a:rPr lang="en-US" sz="1200" u="none" strike="noStrike" dirty="0">
                          <a:effectLst/>
                          <a:latin typeface="+mn-ea"/>
                          <a:ea typeface="+mn-ea"/>
                        </a:rPr>
                        <a:t>HIBINO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+mn-ea"/>
                          <a:ea typeface="+mn-ea"/>
                        </a:rPr>
                        <a:t>洋食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港区芝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765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  <a:latin typeface="+mn-ea"/>
                          <a:ea typeface="+mn-ea"/>
                        </a:rPr>
                        <a:t> PLAT STAND </a:t>
                      </a:r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モト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+mn-ea"/>
                          <a:ea typeface="+mn-ea"/>
                        </a:rPr>
                        <a:t>和食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武蔵野市吉祥寺本町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7651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 八王子大衆酒場 飲んてげ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+mn-ea"/>
                          <a:ea typeface="+mn-ea"/>
                        </a:rPr>
                        <a:t>和食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八王子市中町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7651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 アロ</a:t>
                      </a:r>
                      <a:r>
                        <a:rPr lang="en-US" sz="1200" u="none" strike="noStrike" dirty="0">
                          <a:effectLst/>
                          <a:latin typeface="+mn-ea"/>
                          <a:ea typeface="+mn-ea"/>
                        </a:rPr>
                        <a:t>ALLO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+mn-ea"/>
                          <a:ea typeface="+mn-ea"/>
                        </a:rPr>
                        <a:t>洋食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世田谷区玉川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7651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200" u="none" strike="noStrike" dirty="0">
                          <a:effectLst/>
                          <a:latin typeface="+mn-ea"/>
                          <a:ea typeface="+mn-ea"/>
                        </a:rPr>
                        <a:t> カフェブリュ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+mn-ea"/>
                          <a:ea typeface="+mn-ea"/>
                        </a:rPr>
                        <a:t>洋食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渋谷区円山町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95536" y="3891661"/>
            <a:ext cx="936104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〔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小売店</a:t>
            </a:r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〕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72000" y="3676217"/>
            <a:ext cx="936104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〔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飲食店</a:t>
            </a:r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〕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0629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272261"/>
              </p:ext>
            </p:extLst>
          </p:nvPr>
        </p:nvGraphicFramePr>
        <p:xfrm>
          <a:off x="734962" y="1268760"/>
          <a:ext cx="7951837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駿河湾中西部への旅行に関する回答</a:t>
            </a:r>
            <a:r>
              <a:rPr lang="en-US" altLang="ja-JP" dirty="0"/>
              <a:t>〔</a:t>
            </a:r>
            <a:r>
              <a:rPr lang="ja-JP" altLang="en-US" dirty="0"/>
              <a:t>小売店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sp>
        <p:nvSpPr>
          <p:cNvPr id="8" name="四角形: 角を丸くする 7"/>
          <p:cNvSpPr/>
          <p:nvPr/>
        </p:nvSpPr>
        <p:spPr>
          <a:xfrm>
            <a:off x="1475656" y="1936624"/>
            <a:ext cx="432048" cy="350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/>
          <p:cNvSpPr/>
          <p:nvPr/>
        </p:nvSpPr>
        <p:spPr>
          <a:xfrm>
            <a:off x="3347864" y="1916831"/>
            <a:ext cx="432048" cy="35283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/>
          <p:cNvSpPr/>
          <p:nvPr/>
        </p:nvSpPr>
        <p:spPr>
          <a:xfrm>
            <a:off x="4469160" y="1916830"/>
            <a:ext cx="432048" cy="35283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68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</a:t>
            </a:r>
            <a:r>
              <a:rPr lang="ja-JP" altLang="en-US" dirty="0"/>
              <a:t>アンケート回答者の属性</a:t>
            </a:r>
            <a:r>
              <a:rPr lang="en-US" altLang="ja-JP" dirty="0"/>
              <a:t>〔</a:t>
            </a:r>
            <a:r>
              <a:rPr lang="ja-JP" altLang="en-US" dirty="0"/>
              <a:t>小売店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3</a:t>
            </a:fld>
            <a:endParaRPr lang="ja-JP" altLang="en-US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136548"/>
              </p:ext>
            </p:extLst>
          </p:nvPr>
        </p:nvGraphicFramePr>
        <p:xfrm>
          <a:off x="657223" y="1459546"/>
          <a:ext cx="2914650" cy="268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714436"/>
              </p:ext>
            </p:extLst>
          </p:nvPr>
        </p:nvGraphicFramePr>
        <p:xfrm>
          <a:off x="5220072" y="1459546"/>
          <a:ext cx="3648075" cy="262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389454"/>
              </p:ext>
            </p:extLst>
          </p:nvPr>
        </p:nvGraphicFramePr>
        <p:xfrm>
          <a:off x="3059832" y="1473340"/>
          <a:ext cx="3037225" cy="267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259552"/>
              </p:ext>
            </p:extLst>
          </p:nvPr>
        </p:nvGraphicFramePr>
        <p:xfrm>
          <a:off x="657224" y="3899843"/>
          <a:ext cx="3619501" cy="254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739118"/>
              </p:ext>
            </p:extLst>
          </p:nvPr>
        </p:nvGraphicFramePr>
        <p:xfrm>
          <a:off x="4427984" y="3824063"/>
          <a:ext cx="4440163" cy="262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23528" y="10527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回答者数　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1,486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</a:t>
            </a:r>
            <a:endParaRPr kumimoji="1" lang="ja-JP" altLang="en-US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00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</a:t>
            </a:r>
            <a:r>
              <a:rPr lang="ja-JP" altLang="en-US" dirty="0"/>
              <a:t>アンケート回答者の属性</a:t>
            </a:r>
            <a:r>
              <a:rPr lang="en-US" altLang="ja-JP" dirty="0"/>
              <a:t>〔</a:t>
            </a:r>
            <a:r>
              <a:rPr lang="ja-JP" altLang="en-US" dirty="0"/>
              <a:t>飲食店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0527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回答者数　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1,528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</a:t>
            </a:r>
            <a:endParaRPr kumimoji="1" lang="ja-JP" altLang="en-US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364479"/>
              </p:ext>
            </p:extLst>
          </p:nvPr>
        </p:nvGraphicFramePr>
        <p:xfrm>
          <a:off x="334710" y="1445958"/>
          <a:ext cx="3301185" cy="255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877410"/>
              </p:ext>
            </p:extLst>
          </p:nvPr>
        </p:nvGraphicFramePr>
        <p:xfrm>
          <a:off x="5340287" y="1396683"/>
          <a:ext cx="36480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830891"/>
              </p:ext>
            </p:extLst>
          </p:nvPr>
        </p:nvGraphicFramePr>
        <p:xfrm>
          <a:off x="2617442" y="1475115"/>
          <a:ext cx="3826802" cy="258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グラフ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54729"/>
              </p:ext>
            </p:extLst>
          </p:nvPr>
        </p:nvGraphicFramePr>
        <p:xfrm>
          <a:off x="623026" y="3892629"/>
          <a:ext cx="3619501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304841"/>
              </p:ext>
            </p:extLst>
          </p:nvPr>
        </p:nvGraphicFramePr>
        <p:xfrm>
          <a:off x="4267200" y="38926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9409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78691"/>
              </p:ext>
            </p:extLst>
          </p:nvPr>
        </p:nvGraphicFramePr>
        <p:xfrm>
          <a:off x="453529" y="1048902"/>
          <a:ext cx="4047813" cy="511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387647"/>
              </p:ext>
            </p:extLst>
          </p:nvPr>
        </p:nvGraphicFramePr>
        <p:xfrm>
          <a:off x="4501342" y="1048901"/>
          <a:ext cx="4391138" cy="489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水産物の嗜好に関する回答</a:t>
            </a:r>
            <a:r>
              <a:rPr lang="en-US" altLang="ja-JP" dirty="0"/>
              <a:t>〔</a:t>
            </a:r>
            <a:r>
              <a:rPr lang="ja-JP" altLang="en-US" dirty="0"/>
              <a:t>小売店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1149471" y="1474779"/>
            <a:ext cx="757118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15" name="四角形: 角を丸くする 14"/>
          <p:cNvSpPr/>
          <p:nvPr/>
        </p:nvSpPr>
        <p:spPr>
          <a:xfrm>
            <a:off x="683568" y="1852999"/>
            <a:ext cx="3456384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/>
          <p:cNvSpPr/>
          <p:nvPr/>
        </p:nvSpPr>
        <p:spPr>
          <a:xfrm>
            <a:off x="4944833" y="3119218"/>
            <a:ext cx="3775822" cy="5676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13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水産物の嗜好に関する回答</a:t>
            </a:r>
            <a:r>
              <a:rPr lang="en-US" altLang="ja-JP" dirty="0"/>
              <a:t>〔</a:t>
            </a:r>
            <a:r>
              <a:rPr lang="ja-JP" altLang="en-US" dirty="0"/>
              <a:t>飲食店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6</a:t>
            </a:fld>
            <a:endParaRPr lang="ja-JP" altLang="en-US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638905"/>
              </p:ext>
            </p:extLst>
          </p:nvPr>
        </p:nvGraphicFramePr>
        <p:xfrm>
          <a:off x="611560" y="1196752"/>
          <a:ext cx="36724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480399"/>
              </p:ext>
            </p:extLst>
          </p:nvPr>
        </p:nvGraphicFramePr>
        <p:xfrm>
          <a:off x="4139952" y="1206149"/>
          <a:ext cx="4417934" cy="480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四角形: 角を丸くする 14"/>
          <p:cNvSpPr/>
          <p:nvPr/>
        </p:nvSpPr>
        <p:spPr>
          <a:xfrm>
            <a:off x="792232" y="2132856"/>
            <a:ext cx="3456384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14"/>
          <p:cNvSpPr/>
          <p:nvPr/>
        </p:nvSpPr>
        <p:spPr>
          <a:xfrm>
            <a:off x="4901208" y="3140968"/>
            <a:ext cx="3656678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4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670917"/>
              </p:ext>
            </p:extLst>
          </p:nvPr>
        </p:nvGraphicFramePr>
        <p:xfrm>
          <a:off x="683568" y="1065494"/>
          <a:ext cx="3960440" cy="524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7" name="四角形: 角を丸くする 6"/>
          <p:cNvSpPr/>
          <p:nvPr/>
        </p:nvSpPr>
        <p:spPr>
          <a:xfrm>
            <a:off x="863588" y="2204864"/>
            <a:ext cx="356439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/>
          <p:cNvSpPr/>
          <p:nvPr/>
        </p:nvSpPr>
        <p:spPr>
          <a:xfrm>
            <a:off x="4963468" y="1916832"/>
            <a:ext cx="3723331" cy="1152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水産物の嗜好に関する回答</a:t>
            </a:r>
            <a:r>
              <a:rPr lang="en-US" altLang="ja-JP" dirty="0"/>
              <a:t>〔</a:t>
            </a:r>
            <a:r>
              <a:rPr lang="ja-JP" altLang="en-US" dirty="0"/>
              <a:t>小売店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650142"/>
              </p:ext>
            </p:extLst>
          </p:nvPr>
        </p:nvGraphicFramePr>
        <p:xfrm>
          <a:off x="4288619" y="1065494"/>
          <a:ext cx="4529162" cy="524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933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水産物の嗜好に関する回答</a:t>
            </a:r>
            <a:r>
              <a:rPr lang="en-US" altLang="ja-JP" dirty="0"/>
              <a:t>〔</a:t>
            </a:r>
            <a:r>
              <a:rPr lang="ja-JP" altLang="en-US" dirty="0"/>
              <a:t>飲食店</a:t>
            </a:r>
            <a:r>
              <a:rPr lang="en-US" altLang="ja-JP" dirty="0"/>
              <a:t>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8</a:t>
            </a:fld>
            <a:endParaRPr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858188"/>
              </p:ext>
            </p:extLst>
          </p:nvPr>
        </p:nvGraphicFramePr>
        <p:xfrm>
          <a:off x="457200" y="1052513"/>
          <a:ext cx="4330824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四角形: 角を丸くする 6"/>
          <p:cNvSpPr/>
          <p:nvPr/>
        </p:nvSpPr>
        <p:spPr>
          <a:xfrm>
            <a:off x="609012" y="1916868"/>
            <a:ext cx="4034995" cy="4320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888480"/>
              </p:ext>
            </p:extLst>
          </p:nvPr>
        </p:nvGraphicFramePr>
        <p:xfrm>
          <a:off x="4759817" y="1052513"/>
          <a:ext cx="3926983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四角形: 角を丸くする 6"/>
          <p:cNvSpPr/>
          <p:nvPr/>
        </p:nvSpPr>
        <p:spPr>
          <a:xfrm>
            <a:off x="4936953" y="1916868"/>
            <a:ext cx="3865657" cy="11520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35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267851"/>
              </p:ext>
            </p:extLst>
          </p:nvPr>
        </p:nvGraphicFramePr>
        <p:xfrm>
          <a:off x="4510335" y="1014824"/>
          <a:ext cx="432886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7CF-1A27-49EB-91E0-E91E0CDA596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水産物の嗜好に関する回答</a:t>
            </a:r>
            <a:r>
              <a:rPr lang="en-US" altLang="ja-JP" dirty="0"/>
              <a:t>〔</a:t>
            </a:r>
            <a:r>
              <a:rPr lang="ja-JP" altLang="en-US" dirty="0"/>
              <a:t>小売店</a:t>
            </a:r>
            <a:r>
              <a:rPr lang="en-US" altLang="ja-JP" dirty="0"/>
              <a:t>〕</a:t>
            </a:r>
            <a:endParaRPr lang="ja-JP" altLang="en-US" dirty="0"/>
          </a:p>
        </p:txBody>
      </p:sp>
      <p:sp>
        <p:nvSpPr>
          <p:cNvPr id="14" name="四角形: 角を丸くする 13"/>
          <p:cNvSpPr/>
          <p:nvPr/>
        </p:nvSpPr>
        <p:spPr>
          <a:xfrm>
            <a:off x="5030838" y="2504422"/>
            <a:ext cx="3933649" cy="3485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/>
          <p:cNvSpPr/>
          <p:nvPr/>
        </p:nvSpPr>
        <p:spPr>
          <a:xfrm>
            <a:off x="1051670" y="1879823"/>
            <a:ext cx="3458665" cy="8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268016" y="427038"/>
            <a:ext cx="757118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endParaRPr lang="ja-JP" altLang="en-US" dirty="0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988236"/>
              </p:ext>
            </p:extLst>
          </p:nvPr>
        </p:nvGraphicFramePr>
        <p:xfrm>
          <a:off x="611560" y="1044988"/>
          <a:ext cx="4032448" cy="532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四角形: 角を丸くする 11"/>
          <p:cNvSpPr/>
          <p:nvPr/>
        </p:nvSpPr>
        <p:spPr>
          <a:xfrm>
            <a:off x="990153" y="2422091"/>
            <a:ext cx="3542776" cy="8114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7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>
            <a:rot lat="0" lon="0" rev="0"/>
          </a:camera>
          <a:lightRig rig="threePt" dir="t"/>
        </a:scene3d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187473</TotalTime>
  <Words>739</Words>
  <Application>Microsoft Office PowerPoint</Application>
  <PresentationFormat>画面に合わせる (4:3)</PresentationFormat>
  <Paragraphs>140</Paragraphs>
  <Slides>20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駿河湾の地域資源を活用した 新商品等開発のためのアンケート調査結果 （対象・・小売店:1,486名、飲食店：1,528名）</vt:lpstr>
      <vt:lpstr>1　調査の目的と調査方法</vt:lpstr>
      <vt:lpstr>2.アンケート回答者の属性〔小売店〕</vt:lpstr>
      <vt:lpstr>2.アンケート回答者の属性〔飲食店〕</vt:lpstr>
      <vt:lpstr>3.水産物の嗜好に関する回答〔小売店〕</vt:lpstr>
      <vt:lpstr>3.水産物の嗜好に関する回答〔飲食店〕</vt:lpstr>
      <vt:lpstr>3.水産物の嗜好に関する回答〔小売店〕</vt:lpstr>
      <vt:lpstr>3.水産物の嗜好に関する回答〔飲食店〕</vt:lpstr>
      <vt:lpstr>3.水産物の嗜好に関する回答〔小売店〕</vt:lpstr>
      <vt:lpstr>小売店でのＰＲ</vt:lpstr>
      <vt:lpstr>４.旅行の嗜好に関する回答〔小売店〕</vt:lpstr>
      <vt:lpstr>４.旅行の嗜好に関する回答〔飲食店〕</vt:lpstr>
      <vt:lpstr>４.旅行の嗜好に関する回答〔小売店〕</vt:lpstr>
      <vt:lpstr>４.旅行の嗜好に関する回答〔飲食店〕</vt:lpstr>
      <vt:lpstr>４.旅行の嗜好に関する回答〔小売店〕</vt:lpstr>
      <vt:lpstr>４.旅行の嗜好に関する回答〔飲食店〕</vt:lpstr>
      <vt:lpstr>5.駿河湾中西部への旅行に関する回答〔小売店〕</vt:lpstr>
      <vt:lpstr>5.駿河湾中西部への旅行に関する回答〔小売店〕</vt:lpstr>
      <vt:lpstr>5.駿河湾中西部への旅行に関する回答〔小売店〕</vt:lpstr>
      <vt:lpstr>5.駿河湾中西部への旅行に関する回答〔小売店〕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manabu.yamada</dc:creator>
  <cp:lastModifiedBy>田中稔久</cp:lastModifiedBy>
  <cp:revision>1801</cp:revision>
  <cp:lastPrinted>2016-10-21T02:39:29Z</cp:lastPrinted>
  <dcterms:created xsi:type="dcterms:W3CDTF">2012-11-07T09:24:51Z</dcterms:created>
  <dcterms:modified xsi:type="dcterms:W3CDTF">2016-10-21T02:39:31Z</dcterms:modified>
</cp:coreProperties>
</file>